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omputer Says No" panose="020B0604020202020204" charset="0"/>
      <p:regular r:id="rId25"/>
    </p:embeddedFont>
    <p:embeddedFont>
      <p:font typeface="Poppins" panose="00000500000000000000" pitchFamily="2" charset="0"/>
      <p:regular r:id="rId26"/>
    </p:embeddedFont>
    <p:embeddedFont>
      <p:font typeface="Poppins Bold" panose="00000800000000000000" charset="0"/>
      <p:bold r:id="rId27"/>
    </p:embeddedFont>
    <p:embeddedFont>
      <p:font typeface="Poppins Light" panose="00000400000000000000" pitchFamily="2" charset="0"/>
      <p:regular r:id="rId28"/>
    </p:embeddedFont>
    <p:embeddedFont>
      <p:font typeface="Poppins Semi-Bold" panose="020B0604020202020204" charset="0"/>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38" d="100"/>
          <a:sy n="38" d="100"/>
        </p:scale>
        <p:origin x="360" y="-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3B997-7032-48E4-8EBF-91DC15AC3CF3}" type="datetimeFigureOut">
              <a:rPr lang="en-IN" smtClean="0"/>
              <a:t>16-10-2024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4FF9B-729F-4B6C-AEB0-EC0DE6A00A71}" type="slidenum">
              <a:rPr lang="en-IN" smtClean="0"/>
              <a:t>‹#›</a:t>
            </a:fld>
            <a:endParaRPr lang="en-IN"/>
          </a:p>
        </p:txBody>
      </p:sp>
    </p:spTree>
    <p:extLst>
      <p:ext uri="{BB962C8B-B14F-4D97-AF65-F5344CB8AC3E}">
        <p14:creationId xmlns:p14="http://schemas.microsoft.com/office/powerpoint/2010/main" val="1941379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CC4FF9B-729F-4B6C-AEB0-EC0DE6A00A71}" type="slidenum">
              <a:rPr lang="en-IN" smtClean="0"/>
              <a:t>1</a:t>
            </a:fld>
            <a:endParaRPr lang="en-IN"/>
          </a:p>
        </p:txBody>
      </p:sp>
    </p:spTree>
    <p:extLst>
      <p:ext uri="{BB962C8B-B14F-4D97-AF65-F5344CB8AC3E}">
        <p14:creationId xmlns:p14="http://schemas.microsoft.com/office/powerpoint/2010/main" val="1068550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10/16/2024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1.pn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19.png"/><Relationship Id="rId10" Type="http://schemas.openxmlformats.org/officeDocument/2006/relationships/image" Target="../media/image27.png"/><Relationship Id="rId4" Type="http://schemas.openxmlformats.org/officeDocument/2006/relationships/image" Target="../media/image22.svg"/><Relationship Id="rId9" Type="http://schemas.openxmlformats.org/officeDocument/2006/relationships/image" Target="../media/image26.sv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1943100"/>
            <a:ext cx="18516600" cy="1584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63916" b="-86898"/>
            </a:stretch>
          </a:blipFill>
        </p:spPr>
        <p:txBody>
          <a:bodyPr/>
          <a:lstStyle/>
          <a:p>
            <a:r>
              <a:rPr lang="en-US" dirty="0"/>
              <a:t>by</a:t>
            </a:r>
            <a:endParaRPr lang="en-IN" dirty="0"/>
          </a:p>
        </p:txBody>
      </p:sp>
      <p:sp>
        <p:nvSpPr>
          <p:cNvPr id="4" name="Freeform 4"/>
          <p:cNvSpPr/>
          <p:nvPr/>
        </p:nvSpPr>
        <p:spPr>
          <a:xfrm>
            <a:off x="3268070" y="-2818506"/>
            <a:ext cx="4825046" cy="4219769"/>
          </a:xfrm>
          <a:custGeom>
            <a:avLst/>
            <a:gdLst/>
            <a:ahLst/>
            <a:cxnLst/>
            <a:rect l="l" t="t" r="r" b="b"/>
            <a:pathLst>
              <a:path w="4825046" h="4219769">
                <a:moveTo>
                  <a:pt x="0" y="0"/>
                </a:moveTo>
                <a:lnTo>
                  <a:pt x="4825046" y="0"/>
                </a:lnTo>
                <a:lnTo>
                  <a:pt x="4825046" y="4219769"/>
                </a:lnTo>
                <a:lnTo>
                  <a:pt x="0" y="4219769"/>
                </a:lnTo>
                <a:lnTo>
                  <a:pt x="0" y="0"/>
                </a:lnTo>
                <a:close/>
              </a:path>
            </a:pathLst>
          </a:custGeom>
          <a:blipFill>
            <a:blip r:embed="rId4"/>
            <a:stretch>
              <a:fillRect/>
            </a:stretch>
          </a:blipFill>
        </p:spPr>
      </p:sp>
      <p:sp>
        <p:nvSpPr>
          <p:cNvPr id="6" name="TextBox 6"/>
          <p:cNvSpPr txBox="1"/>
          <p:nvPr/>
        </p:nvSpPr>
        <p:spPr>
          <a:xfrm>
            <a:off x="-1438910" y="6599555"/>
            <a:ext cx="7945120" cy="2937022"/>
          </a:xfrm>
          <a:prstGeom prst="rect">
            <a:avLst/>
          </a:prstGeom>
        </p:spPr>
        <p:txBody>
          <a:bodyPr wrap="square" lIns="0" tIns="0" rIns="0" bIns="0" rtlCol="0" anchor="t">
            <a:spAutoFit/>
          </a:bodyPr>
          <a:lstStyle/>
          <a:p>
            <a:pPr algn="ctr">
              <a:lnSpc>
                <a:spcPts val="5760"/>
              </a:lnSpc>
            </a:pPr>
            <a:r>
              <a:rPr lang="en-US" sz="4115" dirty="0">
                <a:solidFill>
                  <a:srgbClr val="004AAD"/>
                </a:solidFill>
                <a:latin typeface="Poppins" panose="00000500000000000000"/>
              </a:rPr>
              <a:t> BY </a:t>
            </a:r>
          </a:p>
          <a:p>
            <a:pPr algn="ctr">
              <a:lnSpc>
                <a:spcPts val="5760"/>
              </a:lnSpc>
            </a:pPr>
            <a:r>
              <a:rPr lang="en-US" sz="4115" dirty="0">
                <a:solidFill>
                  <a:srgbClr val="004AAD"/>
                </a:solidFill>
                <a:latin typeface="Poppins" panose="00000500000000000000"/>
              </a:rPr>
              <a:t>Y22IT092 </a:t>
            </a:r>
          </a:p>
          <a:p>
            <a:pPr algn="ctr">
              <a:lnSpc>
                <a:spcPts val="5760"/>
              </a:lnSpc>
            </a:pPr>
            <a:r>
              <a:rPr lang="en-US" sz="4115" dirty="0">
                <a:solidFill>
                  <a:srgbClr val="004AAD"/>
                </a:solidFill>
                <a:latin typeface="Poppins" panose="00000500000000000000"/>
              </a:rPr>
              <a:t>Y22IT082 </a:t>
            </a:r>
          </a:p>
          <a:p>
            <a:pPr algn="ctr">
              <a:lnSpc>
                <a:spcPts val="5760"/>
              </a:lnSpc>
            </a:pPr>
            <a:r>
              <a:rPr lang="en-US" sz="4115" dirty="0">
                <a:solidFill>
                  <a:srgbClr val="004AAD"/>
                </a:solidFill>
                <a:latin typeface="Poppins" panose="00000500000000000000"/>
              </a:rPr>
              <a:t>Y22IT090</a:t>
            </a:r>
          </a:p>
        </p:txBody>
      </p:sp>
      <p:sp>
        <p:nvSpPr>
          <p:cNvPr id="8" name="Freeform 8"/>
          <p:cNvSpPr/>
          <p:nvPr/>
        </p:nvSpPr>
        <p:spPr>
          <a:xfrm>
            <a:off x="4601689" y="8426785"/>
            <a:ext cx="4729467" cy="4047169"/>
          </a:xfrm>
          <a:custGeom>
            <a:avLst/>
            <a:gdLst/>
            <a:ahLst/>
            <a:cxnLst/>
            <a:rect l="l" t="t" r="r" b="b"/>
            <a:pathLst>
              <a:path w="4729467" h="4047169">
                <a:moveTo>
                  <a:pt x="0" y="0"/>
                </a:moveTo>
                <a:lnTo>
                  <a:pt x="4729467" y="0"/>
                </a:lnTo>
                <a:lnTo>
                  <a:pt x="4729467" y="4047170"/>
                </a:lnTo>
                <a:lnTo>
                  <a:pt x="0" y="4047170"/>
                </a:lnTo>
                <a:lnTo>
                  <a:pt x="0" y="0"/>
                </a:lnTo>
                <a:close/>
              </a:path>
            </a:pathLst>
          </a:custGeom>
          <a:blipFill>
            <a:blip r:embed="rId5"/>
            <a:stretch>
              <a:fillRect/>
            </a:stretch>
          </a:blipFill>
        </p:spPr>
      </p:sp>
      <p:sp>
        <p:nvSpPr>
          <p:cNvPr id="9" name="TextBox 9"/>
          <p:cNvSpPr txBox="1"/>
          <p:nvPr/>
        </p:nvSpPr>
        <p:spPr>
          <a:xfrm>
            <a:off x="1" y="4029745"/>
            <a:ext cx="10615754" cy="7950895"/>
          </a:xfrm>
          <a:prstGeom prst="rect">
            <a:avLst/>
          </a:prstGeom>
        </p:spPr>
        <p:txBody>
          <a:bodyPr wrap="square" lIns="0" tIns="0" rIns="0" bIns="0" rtlCol="0" anchor="t">
            <a:spAutoFit/>
          </a:bodyPr>
          <a:lstStyle/>
          <a:p>
            <a:pPr algn="ctr">
              <a:lnSpc>
                <a:spcPts val="15525"/>
              </a:lnSpc>
            </a:pPr>
            <a:r>
              <a:rPr lang="en-US" sz="21565" dirty="0">
                <a:solidFill>
                  <a:srgbClr val="6866E1"/>
                </a:solidFill>
                <a:latin typeface="Computer Says No" panose="00000400000000000000"/>
              </a:rPr>
              <a:t>CHATBOT</a:t>
            </a:r>
          </a:p>
          <a:p>
            <a:pPr algn="ctr">
              <a:lnSpc>
                <a:spcPts val="15525"/>
              </a:lnSpc>
            </a:pPr>
            <a:endParaRPr lang="en-US" sz="21565" dirty="0">
              <a:solidFill>
                <a:srgbClr val="6866E1"/>
              </a:solidFill>
              <a:latin typeface="Computer Says No" panose="00000400000000000000"/>
            </a:endParaRPr>
          </a:p>
          <a:p>
            <a:pPr algn="ctr">
              <a:lnSpc>
                <a:spcPts val="15525"/>
              </a:lnSpc>
            </a:pPr>
            <a:endParaRPr lang="en-US" sz="16600" dirty="0">
              <a:solidFill>
                <a:srgbClr val="0070C0"/>
              </a:solidFill>
              <a:latin typeface="Computer Says No" panose="00000400000000000000"/>
            </a:endParaRPr>
          </a:p>
          <a:p>
            <a:pPr algn="ctr">
              <a:lnSpc>
                <a:spcPts val="15525"/>
              </a:lnSpc>
            </a:pPr>
            <a:endParaRPr lang="en-US" sz="21565" dirty="0">
              <a:solidFill>
                <a:srgbClr val="6866E1"/>
              </a:solidFill>
              <a:latin typeface="Computer Says No" panose="00000400000000000000"/>
            </a:endParaRPr>
          </a:p>
        </p:txBody>
      </p:sp>
      <p:sp>
        <p:nvSpPr>
          <p:cNvPr id="10" name="Freeform 10"/>
          <p:cNvSpPr/>
          <p:nvPr/>
        </p:nvSpPr>
        <p:spPr>
          <a:xfrm flipH="1">
            <a:off x="9992168" y="1795880"/>
            <a:ext cx="8078630" cy="11840963"/>
          </a:xfrm>
          <a:custGeom>
            <a:avLst/>
            <a:gdLst/>
            <a:ahLst/>
            <a:cxnLst/>
            <a:rect l="l" t="t" r="r" b="b"/>
            <a:pathLst>
              <a:path w="8078630" h="11840963">
                <a:moveTo>
                  <a:pt x="8078630" y="0"/>
                </a:moveTo>
                <a:lnTo>
                  <a:pt x="0" y="0"/>
                </a:lnTo>
                <a:lnTo>
                  <a:pt x="0" y="11840963"/>
                </a:lnTo>
                <a:lnTo>
                  <a:pt x="8078630" y="11840963"/>
                </a:lnTo>
                <a:lnTo>
                  <a:pt x="8078630" y="0"/>
                </a:lnTo>
                <a:close/>
              </a:path>
            </a:pathLst>
          </a:custGeom>
          <a:blipFill>
            <a:blip r:embed="rId6"/>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7467599" y="1164592"/>
            <a:ext cx="7935611" cy="1051570"/>
          </a:xfrm>
          <a:prstGeom prst="rect">
            <a:avLst/>
          </a:prstGeom>
        </p:spPr>
        <p:txBody>
          <a:bodyPr wrap="square" lIns="0" tIns="0" rIns="0" bIns="0" rtlCol="0" anchor="t">
            <a:spAutoFit/>
          </a:bodyPr>
          <a:lstStyle/>
          <a:p>
            <a:pPr marL="0" lvl="0" indent="0">
              <a:lnSpc>
                <a:spcPts val="8160"/>
              </a:lnSpc>
              <a:spcBef>
                <a:spcPct val="0"/>
              </a:spcBef>
            </a:pPr>
            <a:r>
              <a:rPr lang="en-US" sz="11330" dirty="0">
                <a:solidFill>
                  <a:schemeClr val="bg1"/>
                </a:solidFill>
                <a:latin typeface="Computer Says No" panose="00000400000000000000"/>
              </a:rPr>
              <a:t>BENEFITS</a:t>
            </a:r>
          </a:p>
        </p:txBody>
      </p:sp>
      <p:sp>
        <p:nvSpPr>
          <p:cNvPr id="3" name="Freeform 3"/>
          <p:cNvSpPr/>
          <p:nvPr/>
        </p:nvSpPr>
        <p:spPr>
          <a:xfrm flipH="1">
            <a:off x="15403212" y="8269017"/>
            <a:ext cx="4224398" cy="3231550"/>
          </a:xfrm>
          <a:custGeom>
            <a:avLst/>
            <a:gdLst/>
            <a:ahLst/>
            <a:cxnLst/>
            <a:rect l="l" t="t" r="r" b="b"/>
            <a:pathLst>
              <a:path w="4224398" h="3231550">
                <a:moveTo>
                  <a:pt x="4224398" y="0"/>
                </a:moveTo>
                <a:lnTo>
                  <a:pt x="0" y="0"/>
                </a:lnTo>
                <a:lnTo>
                  <a:pt x="0" y="3231549"/>
                </a:lnTo>
                <a:lnTo>
                  <a:pt x="4224398" y="3231549"/>
                </a:lnTo>
                <a:lnTo>
                  <a:pt x="4224398" y="0"/>
                </a:lnTo>
                <a:close/>
              </a:path>
            </a:pathLst>
          </a:custGeom>
          <a:blipFill>
            <a:blip r:embed="rId2"/>
            <a:stretch>
              <a:fillRect/>
            </a:stretch>
          </a:blipFill>
        </p:spPr>
      </p:sp>
      <p:sp>
        <p:nvSpPr>
          <p:cNvPr id="4" name="Freeform 4"/>
          <p:cNvSpPr/>
          <p:nvPr/>
        </p:nvSpPr>
        <p:spPr>
          <a:xfrm>
            <a:off x="10571271" y="-3708211"/>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3"/>
            <a:stretch>
              <a:fillRect/>
            </a:stretch>
          </a:blipFill>
        </p:spPr>
      </p:sp>
      <p:sp>
        <p:nvSpPr>
          <p:cNvPr id="5" name="Freeform 5"/>
          <p:cNvSpPr/>
          <p:nvPr/>
        </p:nvSpPr>
        <p:spPr>
          <a:xfrm rot="1825457">
            <a:off x="-1911821" y="9152427"/>
            <a:ext cx="9971383" cy="4202938"/>
          </a:xfrm>
          <a:custGeom>
            <a:avLst/>
            <a:gdLst/>
            <a:ahLst/>
            <a:cxnLst/>
            <a:rect l="l" t="t" r="r" b="b"/>
            <a:pathLst>
              <a:path w="9971383" h="4202938">
                <a:moveTo>
                  <a:pt x="0" y="0"/>
                </a:moveTo>
                <a:lnTo>
                  <a:pt x="9971384" y="0"/>
                </a:lnTo>
                <a:lnTo>
                  <a:pt x="9971384" y="4202938"/>
                </a:lnTo>
                <a:lnTo>
                  <a:pt x="0" y="4202938"/>
                </a:lnTo>
                <a:lnTo>
                  <a:pt x="0" y="0"/>
                </a:lnTo>
                <a:close/>
              </a:path>
            </a:pathLst>
          </a:custGeom>
          <a:blipFill>
            <a:blip r:embed="rId4"/>
            <a:stretch>
              <a:fillRect/>
            </a:stretch>
          </a:blipFill>
        </p:spPr>
      </p:sp>
      <p:sp>
        <p:nvSpPr>
          <p:cNvPr id="6" name="Freeform 6"/>
          <p:cNvSpPr/>
          <p:nvPr/>
        </p:nvSpPr>
        <p:spPr>
          <a:xfrm>
            <a:off x="378311" y="2379196"/>
            <a:ext cx="17531378" cy="6759199"/>
          </a:xfrm>
          <a:custGeom>
            <a:avLst/>
            <a:gdLst/>
            <a:ahLst/>
            <a:cxnLst/>
            <a:rect l="l" t="t" r="r" b="b"/>
            <a:pathLst>
              <a:path w="17531378" h="6759199">
                <a:moveTo>
                  <a:pt x="0" y="0"/>
                </a:moveTo>
                <a:lnTo>
                  <a:pt x="17531378" y="0"/>
                </a:lnTo>
                <a:lnTo>
                  <a:pt x="17531378" y="6759199"/>
                </a:lnTo>
                <a:lnTo>
                  <a:pt x="0" y="6759199"/>
                </a:lnTo>
                <a:lnTo>
                  <a:pt x="0" y="0"/>
                </a:lnTo>
                <a:close/>
              </a:path>
            </a:pathLst>
          </a:custGeom>
          <a:blipFill>
            <a:blip r:embed="rId5"/>
            <a:stretch>
              <a:fillRect t="-17609"/>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3900191" y="-3935015"/>
            <a:ext cx="7800381" cy="6821864"/>
          </a:xfrm>
          <a:custGeom>
            <a:avLst/>
            <a:gdLst/>
            <a:ahLst/>
            <a:cxnLst/>
            <a:rect l="l" t="t" r="r" b="b"/>
            <a:pathLst>
              <a:path w="7800381" h="6821864">
                <a:moveTo>
                  <a:pt x="0" y="0"/>
                </a:moveTo>
                <a:lnTo>
                  <a:pt x="7800382" y="0"/>
                </a:lnTo>
                <a:lnTo>
                  <a:pt x="7800382" y="6821864"/>
                </a:lnTo>
                <a:lnTo>
                  <a:pt x="0" y="6821864"/>
                </a:lnTo>
                <a:lnTo>
                  <a:pt x="0" y="0"/>
                </a:lnTo>
                <a:close/>
              </a:path>
            </a:pathLst>
          </a:custGeom>
          <a:blipFill>
            <a:blip r:embed="rId3"/>
            <a:stretch>
              <a:fillRect/>
            </a:stretch>
          </a:blipFill>
        </p:spPr>
      </p:sp>
      <p:sp>
        <p:nvSpPr>
          <p:cNvPr id="4" name="Freeform 4"/>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4"/>
            <a:stretch>
              <a:fillRect/>
            </a:stretch>
          </a:blipFill>
        </p:spPr>
      </p:sp>
      <p:sp>
        <p:nvSpPr>
          <p:cNvPr id="5" name="TextBox 5"/>
          <p:cNvSpPr txBox="1"/>
          <p:nvPr/>
        </p:nvSpPr>
        <p:spPr>
          <a:xfrm>
            <a:off x="6320854" y="1562100"/>
            <a:ext cx="5646292" cy="1090042"/>
          </a:xfrm>
          <a:prstGeom prst="rect">
            <a:avLst/>
          </a:prstGeom>
        </p:spPr>
        <p:txBody>
          <a:bodyPr lIns="0" tIns="0" rIns="0" bIns="0" rtlCol="0" anchor="t">
            <a:spAutoFit/>
          </a:bodyPr>
          <a:lstStyle/>
          <a:p>
            <a:pPr marL="0" lvl="0" indent="0">
              <a:lnSpc>
                <a:spcPts val="8490"/>
              </a:lnSpc>
              <a:spcBef>
                <a:spcPct val="0"/>
              </a:spcBef>
            </a:pPr>
            <a:r>
              <a:rPr lang="en-US" sz="11790" b="1" dirty="0">
                <a:solidFill>
                  <a:srgbClr val="6866E1"/>
                </a:solidFill>
                <a:latin typeface="Computer Says No" panose="00000400000000000000"/>
              </a:rPr>
              <a:t>LIMITATIONS</a:t>
            </a:r>
          </a:p>
        </p:txBody>
      </p:sp>
      <p:sp>
        <p:nvSpPr>
          <p:cNvPr id="6" name="TextBox 6"/>
          <p:cNvSpPr txBox="1"/>
          <p:nvPr/>
        </p:nvSpPr>
        <p:spPr>
          <a:xfrm>
            <a:off x="1028700" y="3084484"/>
            <a:ext cx="10938446" cy="9753090"/>
          </a:xfrm>
          <a:prstGeom prst="rect">
            <a:avLst/>
          </a:prstGeom>
        </p:spPr>
        <p:txBody>
          <a:bodyPr lIns="0" tIns="0" rIns="0" bIns="0" rtlCol="0" anchor="t">
            <a:spAutoFit/>
          </a:bodyPr>
          <a:lstStyle/>
          <a:p>
            <a:pPr algn="ctr">
              <a:lnSpc>
                <a:spcPts val="6970"/>
              </a:lnSpc>
            </a:pPr>
            <a:r>
              <a:rPr lang="en-US" sz="4300">
                <a:solidFill>
                  <a:srgbClr val="FFFFFF"/>
                </a:solidFill>
                <a:latin typeface="Poppins" panose="00000500000000000000"/>
              </a:rPr>
              <a:t>Limited Understanding of Context</a:t>
            </a:r>
          </a:p>
          <a:p>
            <a:pPr algn="ctr">
              <a:lnSpc>
                <a:spcPts val="6970"/>
              </a:lnSpc>
            </a:pPr>
            <a:r>
              <a:rPr lang="en-US" sz="4300">
                <a:solidFill>
                  <a:srgbClr val="FFFFFF"/>
                </a:solidFill>
                <a:latin typeface="Poppins" panose="00000500000000000000"/>
              </a:rPr>
              <a:t>Dependency on Training Data</a:t>
            </a:r>
          </a:p>
          <a:p>
            <a:pPr algn="ctr">
              <a:lnSpc>
                <a:spcPts val="6970"/>
              </a:lnSpc>
            </a:pPr>
            <a:r>
              <a:rPr lang="en-US" sz="4300">
                <a:solidFill>
                  <a:srgbClr val="FFFFFF"/>
                </a:solidFill>
                <a:latin typeface="Poppins" panose="00000500000000000000"/>
              </a:rPr>
              <a:t>Inability to Handle Unstructured Inputs</a:t>
            </a:r>
          </a:p>
          <a:p>
            <a:pPr algn="ctr">
              <a:lnSpc>
                <a:spcPts val="6970"/>
              </a:lnSpc>
            </a:pPr>
            <a:r>
              <a:rPr lang="en-US" sz="4300">
                <a:solidFill>
                  <a:srgbClr val="FFFFFF"/>
                </a:solidFill>
                <a:latin typeface="Poppins" panose="00000500000000000000"/>
              </a:rPr>
              <a:t>Lack of Emotional Intelligence</a:t>
            </a:r>
          </a:p>
          <a:p>
            <a:pPr algn="ctr">
              <a:lnSpc>
                <a:spcPts val="6970"/>
              </a:lnSpc>
            </a:pPr>
            <a:r>
              <a:rPr lang="en-US" sz="4300">
                <a:solidFill>
                  <a:srgbClr val="FFFFFF"/>
                </a:solidFill>
                <a:latin typeface="Poppins" panose="00000500000000000000"/>
              </a:rPr>
              <a:t>Privacy Concerns</a:t>
            </a:r>
          </a:p>
          <a:p>
            <a:pPr algn="ctr">
              <a:lnSpc>
                <a:spcPts val="6970"/>
              </a:lnSpc>
            </a:pPr>
            <a:r>
              <a:rPr lang="en-US" sz="4300">
                <a:solidFill>
                  <a:srgbClr val="FFFFFF"/>
                </a:solidFill>
                <a:latin typeface="Poppins" panose="00000500000000000000"/>
              </a:rPr>
              <a:t>Initial Setup and Development Costs</a:t>
            </a:r>
          </a:p>
          <a:p>
            <a:pPr algn="ctr">
              <a:lnSpc>
                <a:spcPts val="6970"/>
              </a:lnSpc>
            </a:pPr>
            <a:r>
              <a:rPr lang="en-US" sz="4300">
                <a:solidFill>
                  <a:srgbClr val="FFFFFF"/>
                </a:solidFill>
                <a:latin typeface="Poppins" panose="00000500000000000000"/>
              </a:rPr>
              <a:t>Ethical Considerations</a:t>
            </a:r>
          </a:p>
          <a:p>
            <a:pPr algn="ctr">
              <a:lnSpc>
                <a:spcPts val="4055"/>
              </a:lnSpc>
            </a:pPr>
            <a:endParaRPr lang="en-US" sz="4300">
              <a:solidFill>
                <a:srgbClr val="FFFFFF"/>
              </a:solidFill>
              <a:latin typeface="Poppins" panose="00000500000000000000"/>
            </a:endParaRPr>
          </a:p>
          <a:p>
            <a:pPr algn="ctr">
              <a:lnSpc>
                <a:spcPts val="4055"/>
              </a:lnSpc>
            </a:pPr>
            <a:endParaRPr lang="en-US" sz="4300">
              <a:solidFill>
                <a:srgbClr val="FFFFFF"/>
              </a:solidFill>
              <a:latin typeface="Poppins" panose="00000500000000000000"/>
            </a:endParaRPr>
          </a:p>
          <a:p>
            <a:pPr algn="ctr">
              <a:lnSpc>
                <a:spcPts val="4055"/>
              </a:lnSpc>
            </a:pPr>
            <a:endParaRPr lang="en-US" sz="4300">
              <a:solidFill>
                <a:srgbClr val="FFFFFF"/>
              </a:solidFill>
              <a:latin typeface="Poppins" panose="00000500000000000000"/>
            </a:endParaRPr>
          </a:p>
          <a:p>
            <a:pPr algn="ctr">
              <a:lnSpc>
                <a:spcPts val="4055"/>
              </a:lnSpc>
            </a:pPr>
            <a:endParaRPr lang="en-US" sz="4300">
              <a:solidFill>
                <a:srgbClr val="FFFFFF"/>
              </a:solidFill>
              <a:latin typeface="Poppins" panose="00000500000000000000"/>
            </a:endParaRPr>
          </a:p>
          <a:p>
            <a:pPr algn="ctr">
              <a:lnSpc>
                <a:spcPts val="4055"/>
              </a:lnSpc>
            </a:pPr>
            <a:endParaRPr lang="en-US" sz="4300">
              <a:solidFill>
                <a:srgbClr val="FFFFFF"/>
              </a:solidFill>
              <a:latin typeface="Poppins" panose="00000500000000000000"/>
            </a:endParaRPr>
          </a:p>
          <a:p>
            <a:pPr algn="ctr">
              <a:lnSpc>
                <a:spcPts val="4055"/>
              </a:lnSpc>
            </a:pPr>
            <a:endParaRPr lang="en-US" sz="4300">
              <a:solidFill>
                <a:srgbClr val="FFFFFF"/>
              </a:solidFill>
              <a:latin typeface="Poppins" panose="00000500000000000000"/>
            </a:endParaRPr>
          </a:p>
          <a:p>
            <a:pPr algn="ctr">
              <a:lnSpc>
                <a:spcPts val="4055"/>
              </a:lnSpc>
            </a:pPr>
            <a:endParaRPr lang="en-US" sz="4300">
              <a:solidFill>
                <a:srgbClr val="FFFFFF"/>
              </a:solidFill>
              <a:latin typeface="Poppins" panose="000005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6017144" y="2697952"/>
            <a:ext cx="6618976" cy="6560348"/>
          </a:xfrm>
          <a:custGeom>
            <a:avLst/>
            <a:gdLst/>
            <a:ahLst/>
            <a:cxnLst/>
            <a:rect l="l" t="t" r="r" b="b"/>
            <a:pathLst>
              <a:path w="6618976" h="6560348">
                <a:moveTo>
                  <a:pt x="0" y="0"/>
                </a:moveTo>
                <a:lnTo>
                  <a:pt x="6618976" y="0"/>
                </a:lnTo>
                <a:lnTo>
                  <a:pt x="6618976" y="6560348"/>
                </a:lnTo>
                <a:lnTo>
                  <a:pt x="0" y="6560348"/>
                </a:lnTo>
                <a:lnTo>
                  <a:pt x="0" y="0"/>
                </a:lnTo>
                <a:close/>
              </a:path>
            </a:pathLst>
          </a:custGeom>
          <a:blipFill>
            <a:blip r:embed="rId2"/>
            <a:stretch>
              <a:fillRect t="-4089"/>
            </a:stretch>
          </a:blipFill>
        </p:spPr>
      </p:sp>
      <p:sp>
        <p:nvSpPr>
          <p:cNvPr id="3" name="TextBox 3"/>
          <p:cNvSpPr txBox="1"/>
          <p:nvPr/>
        </p:nvSpPr>
        <p:spPr>
          <a:xfrm>
            <a:off x="4353681" y="1170912"/>
            <a:ext cx="9580638" cy="1308050"/>
          </a:xfrm>
          <a:prstGeom prst="rect">
            <a:avLst/>
          </a:prstGeom>
        </p:spPr>
        <p:txBody>
          <a:bodyPr lIns="0" tIns="0" rIns="0" bIns="0" rtlCol="0" anchor="t">
            <a:spAutoFit/>
          </a:bodyPr>
          <a:lstStyle/>
          <a:p>
            <a:pPr marL="0" lvl="0" indent="0" algn="ctr">
              <a:lnSpc>
                <a:spcPts val="10150"/>
              </a:lnSpc>
              <a:spcBef>
                <a:spcPct val="0"/>
              </a:spcBef>
            </a:pPr>
            <a:r>
              <a:rPr lang="en-US" sz="14095" dirty="0">
                <a:solidFill>
                  <a:schemeClr val="bg1"/>
                </a:solidFill>
                <a:latin typeface="Computer Says No" panose="00000400000000000000"/>
              </a:rPr>
              <a:t>USECASE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Freeform 3"/>
          <p:cNvSpPr/>
          <p:nvPr/>
        </p:nvSpPr>
        <p:spPr>
          <a:xfrm>
            <a:off x="1600448" y="576926"/>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349383" y="2325861"/>
            <a:ext cx="3497870" cy="3497870"/>
          </a:xfrm>
          <a:custGeom>
            <a:avLst/>
            <a:gdLst/>
            <a:ahLst/>
            <a:cxnLst/>
            <a:rect l="l" t="t" r="r" b="b"/>
            <a:pathLst>
              <a:path w="3497870" h="3497870">
                <a:moveTo>
                  <a:pt x="0" y="0"/>
                </a:moveTo>
                <a:lnTo>
                  <a:pt x="3497870" y="0"/>
                </a:lnTo>
                <a:lnTo>
                  <a:pt x="3497870" y="3497871"/>
                </a:lnTo>
                <a:lnTo>
                  <a:pt x="0" y="349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26618" y="4074797"/>
            <a:ext cx="3497870" cy="3497870"/>
          </a:xfrm>
          <a:custGeom>
            <a:avLst/>
            <a:gdLst/>
            <a:ahLst/>
            <a:cxnLst/>
            <a:rect l="l" t="t" r="r" b="b"/>
            <a:pathLst>
              <a:path w="3497870" h="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8488" y="2325861"/>
            <a:ext cx="3497870" cy="3497870"/>
          </a:xfrm>
          <a:custGeom>
            <a:avLst/>
            <a:gdLst/>
            <a:ahLst/>
            <a:cxnLst/>
            <a:rect l="l" t="t" r="r" b="b"/>
            <a:pathLst>
              <a:path w="3497870" h="3497870">
                <a:moveTo>
                  <a:pt x="0" y="0"/>
                </a:moveTo>
                <a:lnTo>
                  <a:pt x="3497871" y="0"/>
                </a:lnTo>
                <a:lnTo>
                  <a:pt x="3497871" y="3497871"/>
                </a:lnTo>
                <a:lnTo>
                  <a:pt x="0" y="34978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2841328" y="3284509"/>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5"/>
            <a:stretch>
              <a:fillRect/>
            </a:stretch>
          </a:blipFill>
        </p:spPr>
      </p:sp>
      <p:sp>
        <p:nvSpPr>
          <p:cNvPr id="8" name="TextBox 8"/>
          <p:cNvSpPr txBox="1"/>
          <p:nvPr/>
        </p:nvSpPr>
        <p:spPr>
          <a:xfrm>
            <a:off x="7123478" y="4262870"/>
            <a:ext cx="5646292" cy="2103140"/>
          </a:xfrm>
          <a:prstGeom prst="rect">
            <a:avLst/>
          </a:prstGeom>
        </p:spPr>
        <p:txBody>
          <a:bodyPr lIns="0" tIns="0" rIns="0" bIns="0" rtlCol="0" anchor="t">
            <a:spAutoFit/>
          </a:bodyPr>
          <a:lstStyle/>
          <a:p>
            <a:pPr marL="0" lvl="0" indent="0">
              <a:lnSpc>
                <a:spcPts val="8200"/>
              </a:lnSpc>
              <a:spcBef>
                <a:spcPct val="0"/>
              </a:spcBef>
            </a:pPr>
            <a:r>
              <a:rPr lang="en-US" sz="11390" dirty="0">
                <a:solidFill>
                  <a:schemeClr val="bg1"/>
                </a:solidFill>
                <a:latin typeface="Computer Says No" panose="00000400000000000000"/>
              </a:rPr>
              <a:t>CODE EXPLANATION</a:t>
            </a:r>
          </a:p>
        </p:txBody>
      </p:sp>
      <p:sp>
        <p:nvSpPr>
          <p:cNvPr id="9" name="Freeform 9"/>
          <p:cNvSpPr/>
          <p:nvPr/>
        </p:nvSpPr>
        <p:spPr>
          <a:xfrm>
            <a:off x="2785697" y="5143500"/>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715443" y="1616765"/>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1" name="Freeform 11"/>
          <p:cNvSpPr/>
          <p:nvPr/>
        </p:nvSpPr>
        <p:spPr>
          <a:xfrm>
            <a:off x="1028700" y="3284509"/>
            <a:ext cx="1273023" cy="1318574"/>
          </a:xfrm>
          <a:custGeom>
            <a:avLst/>
            <a:gdLst/>
            <a:ahLst/>
            <a:cxnLst/>
            <a:rect l="l" t="t" r="r" b="b"/>
            <a:pathLst>
              <a:path w="1273023" h="1318574">
                <a:moveTo>
                  <a:pt x="0" y="0"/>
                </a:moveTo>
                <a:lnTo>
                  <a:pt x="1273023" y="0"/>
                </a:lnTo>
                <a:lnTo>
                  <a:pt x="1273023" y="1318574"/>
                </a:lnTo>
                <a:lnTo>
                  <a:pt x="0" y="1318574"/>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2" name="Freeform 12"/>
          <p:cNvSpPr/>
          <p:nvPr/>
        </p:nvSpPr>
        <p:spPr>
          <a:xfrm>
            <a:off x="4322718" y="3525454"/>
            <a:ext cx="1551199" cy="1204295"/>
          </a:xfrm>
          <a:custGeom>
            <a:avLst/>
            <a:gdLst/>
            <a:ahLst/>
            <a:cxnLst/>
            <a:rect l="l" t="t" r="r" b="b"/>
            <a:pathLst>
              <a:path w="1551199" h="1204295">
                <a:moveTo>
                  <a:pt x="0" y="0"/>
                </a:moveTo>
                <a:lnTo>
                  <a:pt x="1551199" y="0"/>
                </a:lnTo>
                <a:lnTo>
                  <a:pt x="1551199" y="1204295"/>
                </a:lnTo>
                <a:lnTo>
                  <a:pt x="0" y="1204295"/>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3916" b="-86898"/>
            </a:stretch>
          </a:blipFill>
        </p:spPr>
      </p:sp>
      <p:sp>
        <p:nvSpPr>
          <p:cNvPr id="3" name="TextBox 3"/>
          <p:cNvSpPr txBox="1"/>
          <p:nvPr/>
        </p:nvSpPr>
        <p:spPr>
          <a:xfrm>
            <a:off x="332233" y="546234"/>
            <a:ext cx="17258080" cy="15685673"/>
          </a:xfrm>
          <a:prstGeom prst="rect">
            <a:avLst/>
          </a:prstGeom>
        </p:spPr>
        <p:txBody>
          <a:bodyPr lIns="0" tIns="0" rIns="0" bIns="0" rtlCol="0" anchor="t">
            <a:spAutoFit/>
          </a:bodyPr>
          <a:lstStyle/>
          <a:p>
            <a:pPr algn="ctr">
              <a:lnSpc>
                <a:spcPts val="6760"/>
              </a:lnSpc>
              <a:spcBef>
                <a:spcPct val="0"/>
              </a:spcBef>
            </a:pPr>
            <a:r>
              <a:rPr lang="en-US" sz="4830">
                <a:solidFill>
                  <a:srgbClr val="FFFFFF"/>
                </a:solidFill>
                <a:latin typeface="Computer Says No" panose="00000400000000000000"/>
              </a:rPr>
              <a:t>DEF GREET(BOT_NAME, BIRTH_YEAR):</a:t>
            </a:r>
          </a:p>
          <a:p>
            <a:pPr algn="ctr">
              <a:lnSpc>
                <a:spcPts val="6760"/>
              </a:lnSpc>
              <a:spcBef>
                <a:spcPct val="0"/>
              </a:spcBef>
            </a:pPr>
            <a:r>
              <a:rPr lang="en-US" sz="4830">
                <a:solidFill>
                  <a:srgbClr val="FFFFFF"/>
                </a:solidFill>
                <a:latin typeface="Computer Says No" panose="00000400000000000000"/>
              </a:rPr>
              <a:t>    PRINT("HELLO! MY NAME IS {0}.".FORMAT(BOT_NAME))</a:t>
            </a:r>
          </a:p>
          <a:p>
            <a:pPr algn="ctr">
              <a:lnSpc>
                <a:spcPts val="6760"/>
              </a:lnSpc>
              <a:spcBef>
                <a:spcPct val="0"/>
              </a:spcBef>
            </a:pPr>
            <a:r>
              <a:rPr lang="en-US" sz="4830">
                <a:solidFill>
                  <a:srgbClr val="FFFFFF"/>
                </a:solidFill>
                <a:latin typeface="Computer Says No" panose="00000400000000000000"/>
              </a:rPr>
              <a:t>    PRINT("I WAS CREATED IN {0}.".FORMAT(BIRTH_YEAR))</a:t>
            </a:r>
          </a:p>
          <a:p>
            <a:pPr algn="ctr">
              <a:lnSpc>
                <a:spcPts val="8300"/>
              </a:lnSpc>
              <a:spcBef>
                <a:spcPct val="0"/>
              </a:spcBef>
            </a:pPr>
            <a:r>
              <a:rPr lang="en-US" sz="5930">
                <a:solidFill>
                  <a:srgbClr val="FF3131"/>
                </a:solidFill>
                <a:latin typeface="Computer Says No" panose="00000400000000000000"/>
              </a:rPr>
              <a:t>EXPLANATION</a:t>
            </a:r>
          </a:p>
          <a:p>
            <a:pPr marL="1085850" lvl="1" indent="-542925" algn="ctr">
              <a:lnSpc>
                <a:spcPts val="7040"/>
              </a:lnSpc>
              <a:spcBef>
                <a:spcPct val="0"/>
              </a:spcBef>
              <a:buFont typeface="Arial" panose="020B0604020202020204"/>
              <a:buChar char="•"/>
            </a:pPr>
            <a:r>
              <a:rPr lang="en-US" sz="5030">
                <a:solidFill>
                  <a:srgbClr val="FFFFFF"/>
                </a:solidFill>
                <a:latin typeface="Computer Says No" panose="00000400000000000000"/>
              </a:rPr>
              <a:t>DEF GREET(BOT_NAME, BIRTH_YEAR):: THIS LINE DEFINES A FUNCTION CALLED GREET THAT TAKES TWO ARGUMENTS: BOT_NAME AND BIRTH_YEAR.</a:t>
            </a:r>
          </a:p>
          <a:p>
            <a:pPr marL="1129030" lvl="1" indent="-564515" algn="ctr">
              <a:lnSpc>
                <a:spcPts val="7320"/>
              </a:lnSpc>
              <a:spcBef>
                <a:spcPct val="0"/>
              </a:spcBef>
              <a:buFont typeface="Arial" panose="020B0604020202020204"/>
              <a:buChar char="•"/>
            </a:pPr>
            <a:r>
              <a:rPr lang="en-US" sz="5230">
                <a:solidFill>
                  <a:srgbClr val="FFFFFF"/>
                </a:solidFill>
                <a:latin typeface="Computer Says No" panose="00000400000000000000"/>
              </a:rPr>
              <a:t>PRINT("HELLO! MY NAME IS {0}.".FORMAT(BOT_NAME)): THIS LINE PRINTS A MESSAGE "HELLO! MY NAME IS {0}." WHERE {0} IS REPLACED WITH THE VALUE OF THE BOT_NAME ARGUMENT. THE .FORMAT(BOT_NAME) TELLS PYTHON TO INSERT THE VALUE OF BOT_NAME INTO THE STRING AT THE PLACEHOLDER "{0}".</a:t>
            </a:r>
          </a:p>
          <a:p>
            <a:pPr algn="ctr">
              <a:lnSpc>
                <a:spcPts val="7880"/>
              </a:lnSpc>
              <a:spcBef>
                <a:spcPct val="0"/>
              </a:spcBef>
            </a:pPr>
            <a:endParaRPr lang="en-US" sz="5230">
              <a:solidFill>
                <a:srgbClr val="FFFFFF"/>
              </a:solidFill>
              <a:latin typeface="Computer Says No" panose="00000400000000000000"/>
            </a:endParaRPr>
          </a:p>
          <a:p>
            <a:pPr algn="ctr">
              <a:lnSpc>
                <a:spcPts val="8300"/>
              </a:lnSpc>
              <a:spcBef>
                <a:spcPct val="0"/>
              </a:spcBef>
            </a:pPr>
            <a:endParaRPr lang="en-US" sz="5230">
              <a:solidFill>
                <a:srgbClr val="FFFFFF"/>
              </a:solidFill>
              <a:latin typeface="Computer Says No" panose="00000400000000000000"/>
            </a:endParaRPr>
          </a:p>
          <a:p>
            <a:pPr algn="ctr">
              <a:lnSpc>
                <a:spcPts val="6060"/>
              </a:lnSpc>
              <a:spcBef>
                <a:spcPct val="0"/>
              </a:spcBef>
            </a:pPr>
            <a:endParaRPr lang="en-US" sz="5230">
              <a:solidFill>
                <a:srgbClr val="FFFFFF"/>
              </a:solidFill>
              <a:latin typeface="Computer Says No" panose="00000400000000000000"/>
            </a:endParaRPr>
          </a:p>
          <a:p>
            <a:pPr algn="ctr">
              <a:lnSpc>
                <a:spcPts val="6060"/>
              </a:lnSpc>
              <a:spcBef>
                <a:spcPct val="0"/>
              </a:spcBef>
            </a:pPr>
            <a:endParaRPr lang="en-US" sz="5230">
              <a:solidFill>
                <a:srgbClr val="FFFFFF"/>
              </a:solidFill>
              <a:latin typeface="Computer Says No" panose="00000400000000000000"/>
            </a:endParaRPr>
          </a:p>
          <a:p>
            <a:pPr algn="ctr">
              <a:lnSpc>
                <a:spcPts val="6060"/>
              </a:lnSpc>
              <a:spcBef>
                <a:spcPct val="0"/>
              </a:spcBef>
            </a:pPr>
            <a:endParaRPr lang="en-US" sz="5230">
              <a:solidFill>
                <a:srgbClr val="FFFFFF"/>
              </a:solidFill>
              <a:latin typeface="Computer Says No" panose="00000400000000000000"/>
            </a:endParaRPr>
          </a:p>
          <a:p>
            <a:pPr algn="ctr">
              <a:lnSpc>
                <a:spcPts val="6060"/>
              </a:lnSpc>
              <a:spcBef>
                <a:spcPct val="0"/>
              </a:spcBef>
            </a:pPr>
            <a:endParaRPr lang="en-US" sz="5230">
              <a:solidFill>
                <a:srgbClr val="FFFFFF"/>
              </a:solidFill>
              <a:latin typeface="Computer Says No" panose="00000400000000000000"/>
            </a:endParaRPr>
          </a:p>
          <a:p>
            <a:pPr algn="ctr">
              <a:lnSpc>
                <a:spcPts val="6060"/>
              </a:lnSpc>
              <a:spcBef>
                <a:spcPct val="0"/>
              </a:spcBef>
            </a:pPr>
            <a:endParaRPr lang="en-US" sz="5230">
              <a:solidFill>
                <a:srgbClr val="FFFFFF"/>
              </a:solidFill>
              <a:latin typeface="Computer Says No" panose="00000400000000000000"/>
            </a:endParaRPr>
          </a:p>
          <a:p>
            <a:pPr algn="ctr">
              <a:lnSpc>
                <a:spcPts val="6060"/>
              </a:lnSpc>
              <a:spcBef>
                <a:spcPct val="0"/>
              </a:spcBef>
            </a:pPr>
            <a:endParaRPr lang="en-US" sz="5230">
              <a:solidFill>
                <a:srgbClr val="FFFFFF"/>
              </a:solidFill>
              <a:latin typeface="Computer Says No" panose="000004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471853" y="1761065"/>
            <a:ext cx="15344294" cy="7000118"/>
          </a:xfrm>
          <a:prstGeom prst="rect">
            <a:avLst/>
          </a:prstGeom>
        </p:spPr>
        <p:txBody>
          <a:bodyPr lIns="0" tIns="0" rIns="0" bIns="0" rtlCol="0" anchor="t">
            <a:spAutoFit/>
          </a:bodyPr>
          <a:lstStyle/>
          <a:p>
            <a:pPr>
              <a:lnSpc>
                <a:spcPts val="4100"/>
              </a:lnSpc>
            </a:pPr>
            <a:r>
              <a:rPr lang="en-US" sz="2930">
                <a:solidFill>
                  <a:srgbClr val="FFFFFF"/>
                </a:solidFill>
                <a:latin typeface="Poppins Light" panose="00000400000000000000"/>
              </a:rPr>
              <a:t>def remind_name():</a:t>
            </a:r>
          </a:p>
          <a:p>
            <a:pPr>
              <a:lnSpc>
                <a:spcPts val="4100"/>
              </a:lnSpc>
            </a:pPr>
            <a:r>
              <a:rPr lang="en-US" sz="2930">
                <a:solidFill>
                  <a:srgbClr val="FFFFFF"/>
                </a:solidFill>
                <a:latin typeface="Poppins Light" panose="00000400000000000000"/>
              </a:rPr>
              <a:t>    print('Please, remind me your name.')</a:t>
            </a:r>
          </a:p>
          <a:p>
            <a:pPr>
              <a:lnSpc>
                <a:spcPts val="4100"/>
              </a:lnSpc>
            </a:pPr>
            <a:r>
              <a:rPr lang="en-US" sz="2930">
                <a:solidFill>
                  <a:srgbClr val="FFFFFF"/>
                </a:solidFill>
                <a:latin typeface="Poppins Light" panose="00000400000000000000"/>
              </a:rPr>
              <a:t>    name = input()</a:t>
            </a:r>
          </a:p>
          <a:p>
            <a:pPr>
              <a:lnSpc>
                <a:spcPts val="4100"/>
              </a:lnSpc>
            </a:pPr>
            <a:r>
              <a:rPr lang="en-US" sz="2930">
                <a:solidFill>
                  <a:srgbClr val="FFFFFF"/>
                </a:solidFill>
                <a:latin typeface="Poppins Light" panose="00000400000000000000"/>
              </a:rPr>
              <a:t>    print("What a great name you have, {0}!".format(name))</a:t>
            </a:r>
          </a:p>
          <a:p>
            <a:pPr>
              <a:lnSpc>
                <a:spcPts val="4100"/>
              </a:lnSpc>
            </a:pPr>
            <a:endParaRPr lang="en-US" sz="2930">
              <a:solidFill>
                <a:srgbClr val="FFFFFF"/>
              </a:solidFill>
              <a:latin typeface="Poppins Light" panose="00000400000000000000"/>
            </a:endParaRPr>
          </a:p>
          <a:p>
            <a:pPr>
              <a:lnSpc>
                <a:spcPts val="4100"/>
              </a:lnSpc>
            </a:pPr>
            <a:r>
              <a:rPr lang="en-US" sz="2930">
                <a:solidFill>
                  <a:srgbClr val="FF914D"/>
                </a:solidFill>
                <a:latin typeface="Poppins Bold" panose="00000800000000000000"/>
              </a:rPr>
              <a:t>                                                                                Explanation</a:t>
            </a:r>
          </a:p>
          <a:p>
            <a:pPr>
              <a:lnSpc>
                <a:spcPts val="4100"/>
              </a:lnSpc>
            </a:pPr>
            <a:endParaRPr lang="en-US" sz="2930">
              <a:solidFill>
                <a:srgbClr val="FF914D"/>
              </a:solidFill>
              <a:latin typeface="Poppins Bold" panose="00000800000000000000"/>
            </a:endParaRPr>
          </a:p>
          <a:p>
            <a:pPr>
              <a:lnSpc>
                <a:spcPts val="4100"/>
              </a:lnSpc>
            </a:pPr>
            <a:r>
              <a:rPr lang="en-US" sz="2930">
                <a:solidFill>
                  <a:srgbClr val="FFFFFF"/>
                </a:solidFill>
                <a:latin typeface="Poppins Light" panose="00000400000000000000"/>
              </a:rPr>
              <a:t>The above code defines a function called remind_name that attempts to:</a:t>
            </a:r>
          </a:p>
          <a:p>
            <a:pPr marL="632460" lvl="1" indent="-316230">
              <a:lnSpc>
                <a:spcPts val="4100"/>
              </a:lnSpc>
              <a:buFont typeface="Arial" panose="020B0604020202020204"/>
              <a:buChar char="•"/>
            </a:pPr>
            <a:r>
              <a:rPr lang="en-US" sz="2930">
                <a:solidFill>
                  <a:srgbClr val="FFFFFF"/>
                </a:solidFill>
                <a:latin typeface="Poppins Light" panose="00000400000000000000"/>
              </a:rPr>
              <a:t>Prompt the user for their name by printing "Please, remind me your name."</a:t>
            </a:r>
          </a:p>
          <a:p>
            <a:pPr marL="632460" lvl="1" indent="-316230">
              <a:lnSpc>
                <a:spcPts val="4100"/>
              </a:lnSpc>
              <a:buFont typeface="Arial" panose="020B0604020202020204"/>
              <a:buChar char="•"/>
            </a:pPr>
            <a:r>
              <a:rPr lang="en-US" sz="2930">
                <a:solidFill>
                  <a:srgbClr val="FFFFFF"/>
                </a:solidFill>
                <a:latin typeface="Poppins Light" panose="00000400000000000000"/>
              </a:rPr>
              <a:t>Read the user's input and store it in the variable name.</a:t>
            </a:r>
          </a:p>
          <a:p>
            <a:pPr marL="632460" lvl="1" indent="-316230">
              <a:lnSpc>
                <a:spcPts val="4100"/>
              </a:lnSpc>
              <a:buFont typeface="Arial" panose="020B0604020202020204"/>
              <a:buChar char="•"/>
            </a:pPr>
            <a:r>
              <a:rPr lang="en-US" sz="2930">
                <a:solidFill>
                  <a:srgbClr val="FFFFFF"/>
                </a:solidFill>
                <a:latin typeface="Poppins Light" panose="00000400000000000000"/>
              </a:rPr>
              <a:t>Print a message "What a great name you have, {0}!" where {0} is replaced with the value of the name variable.</a:t>
            </a:r>
          </a:p>
          <a:p>
            <a:pPr>
              <a:lnSpc>
                <a:spcPts val="4100"/>
              </a:lnSpc>
            </a:pPr>
            <a:endParaRPr lang="en-US" sz="2930">
              <a:solidFill>
                <a:srgbClr val="FFFFFF"/>
              </a:solidFill>
              <a:latin typeface="Poppins Light" panose="00000400000000000000"/>
            </a:endParaRPr>
          </a:p>
          <a:p>
            <a:pPr>
              <a:lnSpc>
                <a:spcPts val="2280"/>
              </a:lnSpc>
            </a:pPr>
            <a:endParaRPr lang="en-US" sz="2930">
              <a:solidFill>
                <a:srgbClr val="FFFFFF"/>
              </a:solidFill>
              <a:latin typeface="Poppins Light" panose="000004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304094" y="24401"/>
            <a:ext cx="17983906" cy="11681824"/>
          </a:xfrm>
          <a:prstGeom prst="rect">
            <a:avLst/>
          </a:prstGeom>
        </p:spPr>
        <p:txBody>
          <a:bodyPr lIns="0" tIns="0" rIns="0" bIns="0" rtlCol="0" anchor="t">
            <a:spAutoFit/>
          </a:bodyPr>
          <a:lstStyle/>
          <a:p>
            <a:pPr>
              <a:lnSpc>
                <a:spcPts val="3445"/>
              </a:lnSpc>
            </a:pPr>
            <a:endParaRPr/>
          </a:p>
          <a:p>
            <a:pPr>
              <a:lnSpc>
                <a:spcPts val="4145"/>
              </a:lnSpc>
            </a:pPr>
            <a:endParaRPr/>
          </a:p>
          <a:p>
            <a:pPr>
              <a:lnSpc>
                <a:spcPts val="4145"/>
              </a:lnSpc>
            </a:pPr>
            <a:r>
              <a:rPr lang="en-US" sz="2960">
                <a:solidFill>
                  <a:srgbClr val="FFFFFF"/>
                </a:solidFill>
                <a:latin typeface="Poppins Light" panose="00000400000000000000"/>
              </a:rPr>
              <a:t>def guess_age():</a:t>
            </a:r>
          </a:p>
          <a:p>
            <a:pPr>
              <a:lnSpc>
                <a:spcPts val="4145"/>
              </a:lnSpc>
            </a:pPr>
            <a:r>
              <a:rPr lang="en-US" sz="2960">
                <a:solidFill>
                  <a:srgbClr val="FFFFFF"/>
                </a:solidFill>
                <a:latin typeface="Poppins Light" panose="00000400000000000000"/>
              </a:rPr>
              <a:t>    print('Let me guess your age.')</a:t>
            </a:r>
          </a:p>
          <a:p>
            <a:pPr>
              <a:lnSpc>
                <a:spcPts val="4145"/>
              </a:lnSpc>
            </a:pPr>
            <a:r>
              <a:rPr lang="en-US" sz="2960">
                <a:solidFill>
                  <a:srgbClr val="FFFFFF"/>
                </a:solidFill>
                <a:latin typeface="Poppins Light" panose="00000400000000000000"/>
              </a:rPr>
              <a:t>    print('Enter remainders of dividing your age by 3, 5 and 7.')</a:t>
            </a:r>
          </a:p>
          <a:p>
            <a:pPr>
              <a:lnSpc>
                <a:spcPts val="4145"/>
              </a:lnSpc>
            </a:pPr>
            <a:r>
              <a:rPr lang="en-US" sz="2960">
                <a:solidFill>
                  <a:srgbClr val="FFFFFF"/>
                </a:solidFill>
                <a:latin typeface="Poppins Light" panose="00000400000000000000"/>
              </a:rPr>
              <a:t>   rem3 = int(input())</a:t>
            </a:r>
          </a:p>
          <a:p>
            <a:pPr>
              <a:lnSpc>
                <a:spcPts val="4145"/>
              </a:lnSpc>
            </a:pPr>
            <a:r>
              <a:rPr lang="en-US" sz="2960">
                <a:solidFill>
                  <a:srgbClr val="FFFFFF"/>
                </a:solidFill>
                <a:latin typeface="Poppins Light" panose="00000400000000000000"/>
              </a:rPr>
              <a:t>    rem5 = int(input())</a:t>
            </a:r>
          </a:p>
          <a:p>
            <a:pPr>
              <a:lnSpc>
                <a:spcPts val="4145"/>
              </a:lnSpc>
            </a:pPr>
            <a:r>
              <a:rPr lang="en-US" sz="2960">
                <a:solidFill>
                  <a:srgbClr val="FFFFFF"/>
                </a:solidFill>
                <a:latin typeface="Poppins Light" panose="00000400000000000000"/>
              </a:rPr>
              <a:t>    rem7 = int(input())</a:t>
            </a:r>
          </a:p>
          <a:p>
            <a:pPr>
              <a:lnSpc>
                <a:spcPts val="4145"/>
              </a:lnSpc>
            </a:pPr>
            <a:r>
              <a:rPr lang="en-US" sz="2960">
                <a:solidFill>
                  <a:srgbClr val="FFFFFF"/>
                </a:solidFill>
                <a:latin typeface="Poppins Light" panose="00000400000000000000"/>
              </a:rPr>
              <a:t>    age = (rem3 * 70 + rem5 * 21 + rem7 * 15) % 105</a:t>
            </a:r>
          </a:p>
          <a:p>
            <a:pPr>
              <a:lnSpc>
                <a:spcPts val="4145"/>
              </a:lnSpc>
            </a:pPr>
            <a:r>
              <a:rPr lang="en-US" sz="2960">
                <a:solidFill>
                  <a:srgbClr val="FFFFFF"/>
                </a:solidFill>
                <a:latin typeface="Poppins Light" panose="00000400000000000000"/>
              </a:rPr>
              <a:t>     print("Your age is {0}; that's a good time to start programming!".format(age))</a:t>
            </a:r>
          </a:p>
          <a:p>
            <a:pPr>
              <a:lnSpc>
                <a:spcPts val="3445"/>
              </a:lnSpc>
            </a:pPr>
            <a:endParaRPr lang="en-US" sz="2960">
              <a:solidFill>
                <a:srgbClr val="FFFFFF"/>
              </a:solidFill>
              <a:latin typeface="Poppins Light" panose="00000400000000000000"/>
            </a:endParaRPr>
          </a:p>
          <a:p>
            <a:pPr>
              <a:lnSpc>
                <a:spcPts val="5405"/>
              </a:lnSpc>
            </a:pPr>
            <a:r>
              <a:rPr lang="en-US" sz="3860">
                <a:solidFill>
                  <a:srgbClr val="FF914D"/>
                </a:solidFill>
                <a:latin typeface="Poppins Light" panose="00000400000000000000"/>
              </a:rPr>
              <a:t>                                                    </a:t>
            </a:r>
            <a:r>
              <a:rPr lang="en-US" sz="3860">
                <a:solidFill>
                  <a:srgbClr val="FF914D"/>
                </a:solidFill>
                <a:latin typeface="Poppins Bold" panose="00000800000000000000"/>
              </a:rPr>
              <a:t>Explanation</a:t>
            </a:r>
          </a:p>
          <a:p>
            <a:pPr>
              <a:lnSpc>
                <a:spcPts val="4005"/>
              </a:lnSpc>
            </a:pPr>
            <a:endParaRPr lang="en-US" sz="3860">
              <a:solidFill>
                <a:srgbClr val="FF914D"/>
              </a:solidFill>
              <a:latin typeface="Poppins Bold" panose="00000800000000000000"/>
            </a:endParaRPr>
          </a:p>
          <a:p>
            <a:pPr>
              <a:lnSpc>
                <a:spcPts val="4705"/>
              </a:lnSpc>
            </a:pPr>
            <a:r>
              <a:rPr lang="en-US" sz="3360">
                <a:solidFill>
                  <a:srgbClr val="FFFFFF"/>
                </a:solidFill>
                <a:latin typeface="Poppins" panose="00000500000000000000"/>
              </a:rPr>
              <a:t>This code defines a function called guess_age that attempts to guess the user's age based on the remainders obtained when their age is divided by 3, 5, and 7.</a:t>
            </a:r>
          </a:p>
          <a:p>
            <a:pPr>
              <a:lnSpc>
                <a:spcPts val="3165"/>
              </a:lnSpc>
            </a:pPr>
            <a:endParaRPr lang="en-US" sz="3360">
              <a:solidFill>
                <a:srgbClr val="FFFFFF"/>
              </a:solidFill>
              <a:latin typeface="Poppins" panose="00000500000000000000"/>
            </a:endParaRPr>
          </a:p>
          <a:p>
            <a:pPr>
              <a:lnSpc>
                <a:spcPts val="2605"/>
              </a:lnSpc>
            </a:pPr>
            <a:endParaRPr lang="en-US" sz="3360">
              <a:solidFill>
                <a:srgbClr val="FFFFFF"/>
              </a:solidFill>
              <a:latin typeface="Poppins" panose="00000500000000000000"/>
            </a:endParaRPr>
          </a:p>
          <a:p>
            <a:pPr>
              <a:lnSpc>
                <a:spcPts val="3445"/>
              </a:lnSpc>
            </a:pPr>
            <a:endParaRPr lang="en-US" sz="3360">
              <a:solidFill>
                <a:srgbClr val="FFFFFF"/>
              </a:solidFill>
              <a:latin typeface="Poppins" panose="00000500000000000000"/>
            </a:endParaRPr>
          </a:p>
          <a:p>
            <a:pPr>
              <a:lnSpc>
                <a:spcPts val="3445"/>
              </a:lnSpc>
            </a:pPr>
            <a:endParaRPr lang="en-US" sz="3360">
              <a:solidFill>
                <a:srgbClr val="FFFFFF"/>
              </a:solidFill>
              <a:latin typeface="Poppins" panose="00000500000000000000"/>
            </a:endParaRPr>
          </a:p>
          <a:p>
            <a:pPr>
              <a:lnSpc>
                <a:spcPts val="3445"/>
              </a:lnSpc>
            </a:pPr>
            <a:endParaRPr lang="en-US" sz="3360">
              <a:solidFill>
                <a:srgbClr val="FFFFFF"/>
              </a:solidFill>
              <a:latin typeface="Poppins" panose="00000500000000000000"/>
            </a:endParaRPr>
          </a:p>
          <a:p>
            <a:pPr>
              <a:lnSpc>
                <a:spcPts val="3445"/>
              </a:lnSpc>
            </a:pPr>
            <a:endParaRPr lang="en-US" sz="3360">
              <a:solidFill>
                <a:srgbClr val="FFFFFF"/>
              </a:solidFill>
              <a:latin typeface="Poppins" panose="00000500000000000000"/>
            </a:endParaRPr>
          </a:p>
          <a:p>
            <a:pPr>
              <a:lnSpc>
                <a:spcPts val="3445"/>
              </a:lnSpc>
            </a:pPr>
            <a:endParaRPr lang="en-US" sz="3360">
              <a:solidFill>
                <a:srgbClr val="FFFFFF"/>
              </a:solidFill>
              <a:latin typeface="Poppins" panose="00000500000000000000"/>
            </a:endParaRPr>
          </a:p>
          <a:p>
            <a:pPr>
              <a:lnSpc>
                <a:spcPts val="3445"/>
              </a:lnSpc>
            </a:pPr>
            <a:endParaRPr lang="en-US" sz="3360">
              <a:solidFill>
                <a:srgbClr val="FFFFFF"/>
              </a:solidFill>
              <a:latin typeface="Poppins" panose="00000500000000000000"/>
            </a:endParaRPr>
          </a:p>
          <a:p>
            <a:pPr>
              <a:lnSpc>
                <a:spcPts val="3445"/>
              </a:lnSpc>
            </a:pPr>
            <a:endParaRPr lang="en-US" sz="3360">
              <a:solidFill>
                <a:srgbClr val="FFFFFF"/>
              </a:solidFill>
              <a:latin typeface="Poppins"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304094" y="259335"/>
            <a:ext cx="17520843" cy="11977099"/>
          </a:xfrm>
          <a:prstGeom prst="rect">
            <a:avLst/>
          </a:prstGeom>
        </p:spPr>
        <p:txBody>
          <a:bodyPr lIns="0" tIns="0" rIns="0" bIns="0" rtlCol="0" anchor="t">
            <a:spAutoFit/>
          </a:bodyPr>
          <a:lstStyle/>
          <a:p>
            <a:pPr>
              <a:lnSpc>
                <a:spcPts val="3445"/>
              </a:lnSpc>
            </a:pPr>
            <a:endParaRPr/>
          </a:p>
          <a:p>
            <a:pPr>
              <a:lnSpc>
                <a:spcPts val="4145"/>
              </a:lnSpc>
            </a:pPr>
            <a:endParaRPr/>
          </a:p>
          <a:p>
            <a:pPr>
              <a:lnSpc>
                <a:spcPts val="4145"/>
              </a:lnSpc>
            </a:pPr>
            <a:r>
              <a:rPr lang="en-US" sz="2960">
                <a:solidFill>
                  <a:srgbClr val="FFFFFF"/>
                </a:solidFill>
                <a:latin typeface="Poppins Light" panose="00000400000000000000"/>
              </a:rPr>
              <a:t>def count():</a:t>
            </a:r>
          </a:p>
          <a:p>
            <a:pPr>
              <a:lnSpc>
                <a:spcPts val="4145"/>
              </a:lnSpc>
            </a:pPr>
            <a:r>
              <a:rPr lang="en-US" sz="2960">
                <a:solidFill>
                  <a:srgbClr val="FFFFFF"/>
                </a:solidFill>
                <a:latin typeface="Poppins Light" panose="00000400000000000000"/>
              </a:rPr>
              <a:t>    print('Now I will prove to you that I can count to any number you want.')</a:t>
            </a:r>
          </a:p>
          <a:p>
            <a:pPr>
              <a:lnSpc>
                <a:spcPts val="4145"/>
              </a:lnSpc>
            </a:pPr>
            <a:r>
              <a:rPr lang="en-US" sz="2960">
                <a:solidFill>
                  <a:srgbClr val="FFFFFF"/>
                </a:solidFill>
                <a:latin typeface="Poppins Light" panose="00000400000000000000"/>
              </a:rPr>
              <a:t>    num = int(input())</a:t>
            </a:r>
          </a:p>
          <a:p>
            <a:pPr>
              <a:lnSpc>
                <a:spcPts val="4145"/>
              </a:lnSpc>
            </a:pPr>
            <a:endParaRPr lang="en-US" sz="2960">
              <a:solidFill>
                <a:srgbClr val="FFFFFF"/>
              </a:solidFill>
              <a:latin typeface="Poppins Light" panose="00000400000000000000"/>
            </a:endParaRPr>
          </a:p>
          <a:p>
            <a:pPr>
              <a:lnSpc>
                <a:spcPts val="4145"/>
              </a:lnSpc>
            </a:pPr>
            <a:r>
              <a:rPr lang="en-US" sz="2960">
                <a:solidFill>
                  <a:srgbClr val="FFFFFF"/>
                </a:solidFill>
                <a:latin typeface="Poppins Light" panose="00000400000000000000"/>
              </a:rPr>
              <a:t>    counter = 0</a:t>
            </a:r>
          </a:p>
          <a:p>
            <a:pPr>
              <a:lnSpc>
                <a:spcPts val="4145"/>
              </a:lnSpc>
            </a:pPr>
            <a:r>
              <a:rPr lang="en-US" sz="2960">
                <a:solidFill>
                  <a:srgbClr val="FFFFFF"/>
                </a:solidFill>
                <a:latin typeface="Poppins Light" panose="00000400000000000000"/>
              </a:rPr>
              <a:t>    while counter &lt;= num:</a:t>
            </a:r>
          </a:p>
          <a:p>
            <a:pPr>
              <a:lnSpc>
                <a:spcPts val="4145"/>
              </a:lnSpc>
            </a:pPr>
            <a:r>
              <a:rPr lang="en-US" sz="2960">
                <a:solidFill>
                  <a:srgbClr val="FFFFFF"/>
                </a:solidFill>
                <a:latin typeface="Poppins Light" panose="00000400000000000000"/>
              </a:rPr>
              <a:t>        print("{0} ".format(counter))</a:t>
            </a:r>
          </a:p>
          <a:p>
            <a:pPr>
              <a:lnSpc>
                <a:spcPts val="4145"/>
              </a:lnSpc>
            </a:pPr>
            <a:r>
              <a:rPr lang="en-US" sz="2960">
                <a:solidFill>
                  <a:srgbClr val="FFFFFF"/>
                </a:solidFill>
                <a:latin typeface="Poppins Light" panose="00000400000000000000"/>
              </a:rPr>
              <a:t>        counter += 1</a:t>
            </a:r>
          </a:p>
          <a:p>
            <a:pPr>
              <a:lnSpc>
                <a:spcPts val="5405"/>
              </a:lnSpc>
            </a:pPr>
            <a:r>
              <a:rPr lang="en-US" sz="3860">
                <a:solidFill>
                  <a:srgbClr val="FF914D"/>
                </a:solidFill>
                <a:latin typeface="Poppins Light" panose="00000400000000000000"/>
              </a:rPr>
              <a:t>                                                    </a:t>
            </a:r>
            <a:r>
              <a:rPr lang="en-US" sz="3860">
                <a:solidFill>
                  <a:srgbClr val="FF914D"/>
                </a:solidFill>
                <a:latin typeface="Poppins Bold" panose="00000800000000000000"/>
              </a:rPr>
              <a:t>Explanation</a:t>
            </a:r>
          </a:p>
          <a:p>
            <a:pPr>
              <a:lnSpc>
                <a:spcPts val="5405"/>
              </a:lnSpc>
            </a:pPr>
            <a:endParaRPr lang="en-US" sz="3860">
              <a:solidFill>
                <a:srgbClr val="FF914D"/>
              </a:solidFill>
              <a:latin typeface="Poppins Bold" panose="00000800000000000000"/>
            </a:endParaRPr>
          </a:p>
          <a:p>
            <a:pPr>
              <a:lnSpc>
                <a:spcPts val="4845"/>
              </a:lnSpc>
            </a:pPr>
            <a:r>
              <a:rPr lang="en-US" sz="3460">
                <a:solidFill>
                  <a:srgbClr val="FFFFFF"/>
                </a:solidFill>
                <a:latin typeface="Poppins" panose="00000500000000000000"/>
              </a:rPr>
              <a:t>This code defines a function named count that allows users to specify a number and then counts up to that number.</a:t>
            </a:r>
          </a:p>
          <a:p>
            <a:pPr>
              <a:lnSpc>
                <a:spcPts val="4005"/>
              </a:lnSpc>
            </a:pPr>
            <a:endParaRPr lang="en-US" sz="3460">
              <a:solidFill>
                <a:srgbClr val="FFFFFF"/>
              </a:solidFill>
              <a:latin typeface="Poppins" panose="00000500000000000000"/>
            </a:endParaRPr>
          </a:p>
          <a:p>
            <a:pPr>
              <a:lnSpc>
                <a:spcPts val="3165"/>
              </a:lnSpc>
            </a:pPr>
            <a:endParaRPr lang="en-US" sz="3460">
              <a:solidFill>
                <a:srgbClr val="FFFFFF"/>
              </a:solidFill>
              <a:latin typeface="Poppins" panose="00000500000000000000"/>
            </a:endParaRPr>
          </a:p>
          <a:p>
            <a:pPr>
              <a:lnSpc>
                <a:spcPts val="2605"/>
              </a:lnSpc>
            </a:pPr>
            <a:endParaRPr lang="en-US" sz="3460">
              <a:solidFill>
                <a:srgbClr val="FFFFFF"/>
              </a:solidFill>
              <a:latin typeface="Poppins" panose="00000500000000000000"/>
            </a:endParaRPr>
          </a:p>
          <a:p>
            <a:pPr>
              <a:lnSpc>
                <a:spcPts val="3445"/>
              </a:lnSpc>
            </a:pPr>
            <a:endParaRPr lang="en-US" sz="3460">
              <a:solidFill>
                <a:srgbClr val="FFFFFF"/>
              </a:solidFill>
              <a:latin typeface="Poppins" panose="00000500000000000000"/>
            </a:endParaRPr>
          </a:p>
          <a:p>
            <a:pPr>
              <a:lnSpc>
                <a:spcPts val="3445"/>
              </a:lnSpc>
            </a:pPr>
            <a:endParaRPr lang="en-US" sz="3460">
              <a:solidFill>
                <a:srgbClr val="FFFFFF"/>
              </a:solidFill>
              <a:latin typeface="Poppins" panose="00000500000000000000"/>
            </a:endParaRPr>
          </a:p>
          <a:p>
            <a:pPr>
              <a:lnSpc>
                <a:spcPts val="3445"/>
              </a:lnSpc>
            </a:pPr>
            <a:endParaRPr lang="en-US" sz="3460">
              <a:solidFill>
                <a:srgbClr val="FFFFFF"/>
              </a:solidFill>
              <a:latin typeface="Poppins" panose="00000500000000000000"/>
            </a:endParaRPr>
          </a:p>
          <a:p>
            <a:pPr>
              <a:lnSpc>
                <a:spcPts val="3445"/>
              </a:lnSpc>
            </a:pPr>
            <a:endParaRPr lang="en-US" sz="3460">
              <a:solidFill>
                <a:srgbClr val="FFFFFF"/>
              </a:solidFill>
              <a:latin typeface="Poppins" panose="00000500000000000000"/>
            </a:endParaRPr>
          </a:p>
          <a:p>
            <a:pPr>
              <a:lnSpc>
                <a:spcPts val="3445"/>
              </a:lnSpc>
            </a:pPr>
            <a:endParaRPr lang="en-US" sz="3460">
              <a:solidFill>
                <a:srgbClr val="FFFFFF"/>
              </a:solidFill>
              <a:latin typeface="Poppins" panose="00000500000000000000"/>
            </a:endParaRPr>
          </a:p>
          <a:p>
            <a:pPr>
              <a:lnSpc>
                <a:spcPts val="3445"/>
              </a:lnSpc>
            </a:pPr>
            <a:endParaRPr lang="en-US" sz="3460">
              <a:solidFill>
                <a:srgbClr val="FFFFFF"/>
              </a:solidFill>
              <a:latin typeface="Poppins" panose="00000500000000000000"/>
            </a:endParaRPr>
          </a:p>
          <a:p>
            <a:pPr>
              <a:lnSpc>
                <a:spcPts val="3445"/>
              </a:lnSpc>
            </a:pPr>
            <a:endParaRPr lang="en-US" sz="3460">
              <a:solidFill>
                <a:srgbClr val="FFFFFF"/>
              </a:solidFill>
              <a:latin typeface="Poppins"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332226" y="361637"/>
            <a:ext cx="17398987" cy="9105367"/>
          </a:xfrm>
          <a:prstGeom prst="rect">
            <a:avLst/>
          </a:prstGeom>
        </p:spPr>
        <p:txBody>
          <a:bodyPr lIns="0" tIns="0" rIns="0" bIns="0" rtlCol="0" anchor="t">
            <a:spAutoFit/>
          </a:bodyPr>
          <a:lstStyle/>
          <a:p>
            <a:pPr>
              <a:lnSpc>
                <a:spcPts val="3285"/>
              </a:lnSpc>
            </a:pPr>
            <a:r>
              <a:rPr lang="en-US" sz="2345">
                <a:solidFill>
                  <a:srgbClr val="FFFFFF"/>
                </a:solidFill>
                <a:latin typeface="Poppins Light" panose="00000400000000000000"/>
              </a:rPr>
              <a:t>def test():</a:t>
            </a:r>
          </a:p>
          <a:p>
            <a:pPr>
              <a:lnSpc>
                <a:spcPts val="3285"/>
              </a:lnSpc>
            </a:pPr>
            <a:r>
              <a:rPr lang="en-US" sz="2345">
                <a:solidFill>
                  <a:srgbClr val="FFFFFF"/>
                </a:solidFill>
                <a:latin typeface="Poppins Light" panose="00000400000000000000"/>
              </a:rPr>
              <a:t>    print("Let's test your programming knowledge.")</a:t>
            </a:r>
          </a:p>
          <a:p>
            <a:pPr>
              <a:lnSpc>
                <a:spcPts val="3285"/>
              </a:lnSpc>
            </a:pPr>
            <a:r>
              <a:rPr lang="en-US" sz="2345">
                <a:solidFill>
                  <a:srgbClr val="FFFFFF"/>
                </a:solidFill>
                <a:latin typeface="Poppins Light" panose="00000400000000000000"/>
              </a:rPr>
              <a:t>    print("Why do we use methods?")</a:t>
            </a:r>
          </a:p>
          <a:p>
            <a:pPr>
              <a:lnSpc>
                <a:spcPts val="3285"/>
              </a:lnSpc>
            </a:pPr>
            <a:r>
              <a:rPr lang="en-US" sz="2345">
                <a:solidFill>
                  <a:srgbClr val="FFFFFF"/>
                </a:solidFill>
                <a:latin typeface="Poppins Light" panose="00000400000000000000"/>
              </a:rPr>
              <a:t>    print("1. To repeat a statement multiple times.")</a:t>
            </a:r>
          </a:p>
          <a:p>
            <a:pPr>
              <a:lnSpc>
                <a:spcPts val="3285"/>
              </a:lnSpc>
            </a:pPr>
            <a:r>
              <a:rPr lang="en-US" sz="2345">
                <a:solidFill>
                  <a:srgbClr val="FFFFFF"/>
                </a:solidFill>
                <a:latin typeface="Poppins Light" panose="00000400000000000000"/>
              </a:rPr>
              <a:t>    print("2. To decompose a program into several small subroutines.")</a:t>
            </a:r>
          </a:p>
          <a:p>
            <a:pPr>
              <a:lnSpc>
                <a:spcPts val="3285"/>
              </a:lnSpc>
            </a:pPr>
            <a:r>
              <a:rPr lang="en-US" sz="2345">
                <a:solidFill>
                  <a:srgbClr val="FFFFFF"/>
                </a:solidFill>
                <a:latin typeface="Poppins Light" panose="00000400000000000000"/>
              </a:rPr>
              <a:t>    print("3. To determine the execution time of a program.")</a:t>
            </a:r>
          </a:p>
          <a:p>
            <a:pPr>
              <a:lnSpc>
                <a:spcPts val="3285"/>
              </a:lnSpc>
            </a:pPr>
            <a:r>
              <a:rPr lang="en-US" sz="2345">
                <a:solidFill>
                  <a:srgbClr val="FFFFFF"/>
                </a:solidFill>
                <a:latin typeface="Poppins Light" panose="00000400000000000000"/>
              </a:rPr>
              <a:t>    print("4. To interrupt the execution of a program.")</a:t>
            </a:r>
          </a:p>
          <a:p>
            <a:pPr>
              <a:lnSpc>
                <a:spcPts val="3285"/>
              </a:lnSpc>
            </a:pPr>
            <a:endParaRPr lang="en-US" sz="2345">
              <a:solidFill>
                <a:srgbClr val="FFFFFF"/>
              </a:solidFill>
              <a:latin typeface="Poppins Light" panose="00000400000000000000"/>
            </a:endParaRPr>
          </a:p>
          <a:p>
            <a:pPr>
              <a:lnSpc>
                <a:spcPts val="3285"/>
              </a:lnSpc>
            </a:pPr>
            <a:r>
              <a:rPr lang="en-US" sz="2345">
                <a:solidFill>
                  <a:srgbClr val="FFFFFF"/>
                </a:solidFill>
                <a:latin typeface="Poppins Light" panose="00000400000000000000"/>
              </a:rPr>
              <a:t>    answer = 2</a:t>
            </a:r>
          </a:p>
          <a:p>
            <a:pPr>
              <a:lnSpc>
                <a:spcPts val="3285"/>
              </a:lnSpc>
            </a:pPr>
            <a:r>
              <a:rPr lang="en-US" sz="2345">
                <a:solidFill>
                  <a:srgbClr val="FFFFFF"/>
                </a:solidFill>
                <a:latin typeface="Poppins Light" panose="00000400000000000000"/>
              </a:rPr>
              <a:t>    guess = int(input())</a:t>
            </a:r>
          </a:p>
          <a:p>
            <a:pPr>
              <a:lnSpc>
                <a:spcPts val="3285"/>
              </a:lnSpc>
            </a:pPr>
            <a:r>
              <a:rPr lang="en-US" sz="2345">
                <a:solidFill>
                  <a:srgbClr val="FFFFFF"/>
                </a:solidFill>
                <a:latin typeface="Poppins Light" panose="00000400000000000000"/>
              </a:rPr>
              <a:t>    while guess != answer:</a:t>
            </a:r>
          </a:p>
          <a:p>
            <a:pPr>
              <a:lnSpc>
                <a:spcPts val="3285"/>
              </a:lnSpc>
            </a:pPr>
            <a:r>
              <a:rPr lang="en-US" sz="2345">
                <a:solidFill>
                  <a:srgbClr val="FFFFFF"/>
                </a:solidFill>
                <a:latin typeface="Poppins Light" panose="00000400000000000000"/>
              </a:rPr>
              <a:t>        print("Please, try again.")</a:t>
            </a:r>
          </a:p>
          <a:p>
            <a:pPr>
              <a:lnSpc>
                <a:spcPts val="3285"/>
              </a:lnSpc>
            </a:pPr>
            <a:r>
              <a:rPr lang="en-US" sz="2345">
                <a:solidFill>
                  <a:srgbClr val="FFFFFF"/>
                </a:solidFill>
                <a:latin typeface="Poppins Light" panose="00000400000000000000"/>
              </a:rPr>
              <a:t>        guess = int(input())</a:t>
            </a:r>
          </a:p>
          <a:p>
            <a:pPr>
              <a:lnSpc>
                <a:spcPts val="3285"/>
              </a:lnSpc>
            </a:pPr>
            <a:endParaRPr lang="en-US" sz="2345">
              <a:solidFill>
                <a:srgbClr val="FFFFFF"/>
              </a:solidFill>
              <a:latin typeface="Poppins Light" panose="00000400000000000000"/>
            </a:endParaRPr>
          </a:p>
          <a:p>
            <a:pPr>
              <a:lnSpc>
                <a:spcPts val="3285"/>
              </a:lnSpc>
            </a:pPr>
            <a:r>
              <a:rPr lang="en-US" sz="2345">
                <a:solidFill>
                  <a:srgbClr val="FFFFFF"/>
                </a:solidFill>
                <a:latin typeface="Poppins Light" panose="00000400000000000000"/>
              </a:rPr>
              <a:t>    print('Congratulations, your answer is correct!')</a:t>
            </a:r>
          </a:p>
          <a:p>
            <a:pPr>
              <a:lnSpc>
                <a:spcPts val="3285"/>
              </a:lnSpc>
            </a:pPr>
            <a:r>
              <a:rPr lang="en-US" sz="2345">
                <a:solidFill>
                  <a:srgbClr val="FFFFFF"/>
                </a:solidFill>
                <a:latin typeface="Poppins Light" panose="00000400000000000000"/>
              </a:rPr>
              <a:t>    print('.................................')</a:t>
            </a:r>
          </a:p>
          <a:p>
            <a:pPr>
              <a:lnSpc>
                <a:spcPts val="4125"/>
              </a:lnSpc>
            </a:pPr>
            <a:r>
              <a:rPr lang="en-US" sz="2945">
                <a:solidFill>
                  <a:srgbClr val="0C116D"/>
                </a:solidFill>
                <a:latin typeface="Poppins Bold" panose="00000800000000000000"/>
              </a:rPr>
              <a:t>                                                                                                   </a:t>
            </a:r>
            <a:r>
              <a:rPr lang="en-US" sz="2945">
                <a:solidFill>
                  <a:srgbClr val="FF914D"/>
                </a:solidFill>
                <a:latin typeface="Poppins Bold" panose="00000800000000000000"/>
              </a:rPr>
              <a:t>Explanation</a:t>
            </a:r>
          </a:p>
          <a:p>
            <a:pPr>
              <a:lnSpc>
                <a:spcPts val="4125"/>
              </a:lnSpc>
            </a:pPr>
            <a:endParaRPr lang="en-US" sz="2945">
              <a:solidFill>
                <a:srgbClr val="FF914D"/>
              </a:solidFill>
              <a:latin typeface="Poppins Bold" panose="00000800000000000000"/>
            </a:endParaRPr>
          </a:p>
          <a:p>
            <a:pPr>
              <a:lnSpc>
                <a:spcPts val="3985"/>
              </a:lnSpc>
            </a:pPr>
            <a:r>
              <a:rPr lang="en-US" sz="2845">
                <a:solidFill>
                  <a:srgbClr val="FFFFFF"/>
                </a:solidFill>
                <a:latin typeface="Poppins" panose="00000500000000000000"/>
              </a:rPr>
              <a:t>This code defines a function named test that quizzes the user on the purpose of using methods in programming. </a:t>
            </a:r>
          </a:p>
          <a:p>
            <a:pPr>
              <a:lnSpc>
                <a:spcPts val="4125"/>
              </a:lnSpc>
            </a:pPr>
            <a:endParaRPr lang="en-US" sz="2845">
              <a:solidFill>
                <a:srgbClr val="FFFFFF"/>
              </a:solidFill>
              <a:latin typeface="Poppins" panose="000005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0133578" cy="10287000"/>
          </a:xfrm>
          <a:custGeom>
            <a:avLst/>
            <a:gdLst/>
            <a:ahLst/>
            <a:cxnLst/>
            <a:rect l="l" t="t" r="r" b="b"/>
            <a:pathLst>
              <a:path w="20133578" h="10287000">
                <a:moveTo>
                  <a:pt x="0" y="0"/>
                </a:moveTo>
                <a:lnTo>
                  <a:pt x="20133578" y="0"/>
                </a:lnTo>
                <a:lnTo>
                  <a:pt x="20133578" y="10287000"/>
                </a:lnTo>
                <a:lnTo>
                  <a:pt x="0" y="10287000"/>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3" name="Group 3"/>
          <p:cNvGrpSpPr/>
          <p:nvPr/>
        </p:nvGrpSpPr>
        <p:grpSpPr>
          <a:xfrm>
            <a:off x="5068135" y="4078357"/>
            <a:ext cx="11341377" cy="5736753"/>
            <a:chOff x="0" y="0"/>
            <a:chExt cx="15121836" cy="7649003"/>
          </a:xfrm>
        </p:grpSpPr>
        <p:sp>
          <p:nvSpPr>
            <p:cNvPr id="4" name="AutoShape 4"/>
            <p:cNvSpPr/>
            <p:nvPr/>
          </p:nvSpPr>
          <p:spPr>
            <a:xfrm flipV="1">
              <a:off x="29106" y="0"/>
              <a:ext cx="0" cy="7649003"/>
            </a:xfrm>
            <a:prstGeom prst="line">
              <a:avLst/>
            </a:prstGeom>
            <a:ln w="58212" cap="flat">
              <a:solidFill>
                <a:srgbClr val="FFFFFF"/>
              </a:solidFill>
              <a:prstDash val="solid"/>
              <a:headEnd type="none" w="sm" len="sm"/>
              <a:tailEnd type="none" w="sm" len="sm"/>
            </a:ln>
          </p:spPr>
        </p:sp>
        <p:sp>
          <p:nvSpPr>
            <p:cNvPr id="5" name="AutoShape 5"/>
            <p:cNvSpPr/>
            <p:nvPr/>
          </p:nvSpPr>
          <p:spPr>
            <a:xfrm>
              <a:off x="0" y="7619897"/>
              <a:ext cx="15121836" cy="0"/>
            </a:xfrm>
            <a:prstGeom prst="line">
              <a:avLst/>
            </a:prstGeom>
            <a:ln w="58212" cap="flat">
              <a:solidFill>
                <a:srgbClr val="FFFFFF"/>
              </a:solidFill>
              <a:prstDash val="solid"/>
              <a:headEnd type="none" w="sm" len="sm"/>
              <a:tailEnd type="none" w="sm" len="sm"/>
            </a:ln>
          </p:spPr>
        </p:sp>
      </p:grpSp>
      <p:sp>
        <p:nvSpPr>
          <p:cNvPr id="6" name="TextBox 6"/>
          <p:cNvSpPr txBox="1"/>
          <p:nvPr/>
        </p:nvSpPr>
        <p:spPr>
          <a:xfrm>
            <a:off x="5559441" y="3992632"/>
            <a:ext cx="6137113" cy="5447355"/>
          </a:xfrm>
          <a:prstGeom prst="rect">
            <a:avLst/>
          </a:prstGeom>
        </p:spPr>
        <p:txBody>
          <a:bodyPr lIns="0" tIns="0" rIns="0" bIns="0" rtlCol="0" anchor="t">
            <a:spAutoFit/>
          </a:bodyPr>
          <a:lstStyle/>
          <a:p>
            <a:pPr marL="662305" lvl="1" indent="-330835">
              <a:lnSpc>
                <a:spcPts val="4295"/>
              </a:lnSpc>
              <a:buFont typeface="Arial" panose="020B0604020202020204"/>
              <a:buChar char="•"/>
            </a:pPr>
            <a:r>
              <a:rPr lang="en-US" sz="3065">
                <a:solidFill>
                  <a:srgbClr val="FFFFFF"/>
                </a:solidFill>
                <a:latin typeface="Poppins Light" panose="00000400000000000000"/>
              </a:rPr>
              <a:t>Introduction</a:t>
            </a:r>
          </a:p>
          <a:p>
            <a:pPr marL="662305" lvl="1" indent="-330835">
              <a:lnSpc>
                <a:spcPts val="4295"/>
              </a:lnSpc>
              <a:buFont typeface="Arial" panose="020B0604020202020204"/>
              <a:buChar char="•"/>
            </a:pPr>
            <a:r>
              <a:rPr lang="en-US" sz="3065">
                <a:solidFill>
                  <a:srgbClr val="FFFFFF"/>
                </a:solidFill>
                <a:latin typeface="Poppins Light" panose="00000400000000000000"/>
              </a:rPr>
              <a:t>History of chatbot</a:t>
            </a:r>
          </a:p>
          <a:p>
            <a:pPr marL="662305" lvl="1" indent="-330835">
              <a:lnSpc>
                <a:spcPts val="4295"/>
              </a:lnSpc>
              <a:buFont typeface="Arial" panose="020B0604020202020204"/>
              <a:buChar char="•"/>
            </a:pPr>
            <a:r>
              <a:rPr lang="en-US" sz="3065">
                <a:solidFill>
                  <a:srgbClr val="FFFFFF"/>
                </a:solidFill>
                <a:latin typeface="Poppins Light" panose="00000400000000000000"/>
              </a:rPr>
              <a:t>Why Chatbot?</a:t>
            </a:r>
          </a:p>
          <a:p>
            <a:pPr marL="662305" lvl="1" indent="-330835">
              <a:lnSpc>
                <a:spcPts val="4295"/>
              </a:lnSpc>
              <a:buFont typeface="Arial" panose="020B0604020202020204"/>
              <a:buChar char="•"/>
            </a:pPr>
            <a:r>
              <a:rPr lang="en-US" sz="3065">
                <a:solidFill>
                  <a:srgbClr val="FFFFFF"/>
                </a:solidFill>
                <a:latin typeface="Poppins Light" panose="00000400000000000000"/>
              </a:rPr>
              <a:t>Usecases</a:t>
            </a:r>
          </a:p>
          <a:p>
            <a:pPr marL="662305" lvl="1" indent="-330835">
              <a:lnSpc>
                <a:spcPts val="4295"/>
              </a:lnSpc>
              <a:buFont typeface="Arial" panose="020B0604020202020204"/>
              <a:buChar char="•"/>
            </a:pPr>
            <a:r>
              <a:rPr lang="en-US" sz="3065">
                <a:solidFill>
                  <a:srgbClr val="FFFFFF"/>
                </a:solidFill>
                <a:latin typeface="Poppins Light" panose="00000400000000000000"/>
              </a:rPr>
              <a:t>Types of chatbots</a:t>
            </a:r>
          </a:p>
          <a:p>
            <a:pPr marL="662305" lvl="1" indent="-330835">
              <a:lnSpc>
                <a:spcPts val="4295"/>
              </a:lnSpc>
              <a:buFont typeface="Arial" panose="020B0604020202020204"/>
              <a:buChar char="•"/>
            </a:pPr>
            <a:r>
              <a:rPr lang="en-US" sz="3065">
                <a:solidFill>
                  <a:srgbClr val="FFFFFF"/>
                </a:solidFill>
                <a:latin typeface="Poppins Light" panose="00000400000000000000"/>
              </a:rPr>
              <a:t>How does it works?</a:t>
            </a:r>
          </a:p>
          <a:p>
            <a:pPr marL="662305" lvl="1" indent="-330835">
              <a:lnSpc>
                <a:spcPts val="4295"/>
              </a:lnSpc>
              <a:buFont typeface="Arial" panose="020B0604020202020204"/>
              <a:buChar char="•"/>
            </a:pPr>
            <a:r>
              <a:rPr lang="en-US" sz="3065">
                <a:solidFill>
                  <a:srgbClr val="FFFFFF"/>
                </a:solidFill>
                <a:latin typeface="Poppins Light" panose="00000400000000000000"/>
              </a:rPr>
              <a:t>Demo</a:t>
            </a:r>
          </a:p>
          <a:p>
            <a:pPr marL="662305" lvl="1" indent="-330835">
              <a:lnSpc>
                <a:spcPts val="4295"/>
              </a:lnSpc>
              <a:buFont typeface="Arial" panose="020B0604020202020204"/>
              <a:buChar char="•"/>
            </a:pPr>
            <a:r>
              <a:rPr lang="en-US" sz="3065">
                <a:solidFill>
                  <a:srgbClr val="FFFFFF"/>
                </a:solidFill>
                <a:latin typeface="Poppins Light" panose="00000400000000000000"/>
              </a:rPr>
              <a:t>Benefits</a:t>
            </a:r>
          </a:p>
          <a:p>
            <a:pPr marL="662305" lvl="1" indent="-330835">
              <a:lnSpc>
                <a:spcPts val="4295"/>
              </a:lnSpc>
              <a:buFont typeface="Arial" panose="020B0604020202020204"/>
              <a:buChar char="•"/>
            </a:pPr>
            <a:r>
              <a:rPr lang="en-US" sz="3065">
                <a:solidFill>
                  <a:srgbClr val="FFFFFF"/>
                </a:solidFill>
                <a:latin typeface="Poppins Light" panose="00000400000000000000"/>
              </a:rPr>
              <a:t>Limitations</a:t>
            </a:r>
          </a:p>
          <a:p>
            <a:pPr marL="662305" lvl="1" indent="-330835">
              <a:lnSpc>
                <a:spcPts val="4295"/>
              </a:lnSpc>
              <a:buFont typeface="Arial" panose="020B0604020202020204"/>
              <a:buChar char="•"/>
            </a:pPr>
            <a:r>
              <a:rPr lang="en-US" sz="3065">
                <a:solidFill>
                  <a:srgbClr val="FFFFFF"/>
                </a:solidFill>
                <a:latin typeface="Poppins Light" panose="00000400000000000000"/>
              </a:rPr>
              <a:t>Conclusion</a:t>
            </a:r>
          </a:p>
        </p:txBody>
      </p:sp>
      <p:sp>
        <p:nvSpPr>
          <p:cNvPr id="7" name="TextBox 7"/>
          <p:cNvSpPr txBox="1"/>
          <p:nvPr/>
        </p:nvSpPr>
        <p:spPr>
          <a:xfrm>
            <a:off x="6292247" y="1571625"/>
            <a:ext cx="8043666" cy="1102866"/>
          </a:xfrm>
          <a:prstGeom prst="rect">
            <a:avLst/>
          </a:prstGeom>
        </p:spPr>
        <p:txBody>
          <a:bodyPr lIns="0" tIns="0" rIns="0" bIns="0" rtlCol="0" anchor="t">
            <a:spAutoFit/>
          </a:bodyPr>
          <a:lstStyle/>
          <a:p>
            <a:pPr marL="0" lvl="0" indent="0" algn="ctr">
              <a:lnSpc>
                <a:spcPts val="8585"/>
              </a:lnSpc>
              <a:spcBef>
                <a:spcPct val="0"/>
              </a:spcBef>
            </a:pPr>
            <a:r>
              <a:rPr lang="en-US" sz="11920" dirty="0">
                <a:solidFill>
                  <a:schemeClr val="bg1"/>
                </a:solidFill>
                <a:latin typeface="Computer Says No" panose="00000400000000000000"/>
              </a:rPr>
              <a:t>TABLE OF CONTENTS</a:t>
            </a:r>
          </a:p>
        </p:txBody>
      </p:sp>
      <p:pic>
        <p:nvPicPr>
          <p:cNvPr id="9" name="Picture 8"/>
          <p:cNvPicPr>
            <a:picLocks noChangeAspect="1"/>
          </p:cNvPicPr>
          <p:nvPr/>
        </p:nvPicPr>
        <p:blipFill>
          <a:blip r:embed="rId2"/>
          <a:stretch>
            <a:fillRect/>
          </a:stretch>
        </p:blipFill>
        <p:spPr>
          <a:xfrm>
            <a:off x="0" y="0"/>
            <a:ext cx="18288000" cy="10287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24283786" cy="10434632"/>
          </a:xfrm>
          <a:custGeom>
            <a:avLst/>
            <a:gdLst/>
            <a:ahLst/>
            <a:cxnLst/>
            <a:rect l="l" t="t" r="r" b="b"/>
            <a:pathLst>
              <a:path w="24283786" h="10434632">
                <a:moveTo>
                  <a:pt x="0" y="0"/>
                </a:moveTo>
                <a:lnTo>
                  <a:pt x="24283786" y="0"/>
                </a:lnTo>
                <a:lnTo>
                  <a:pt x="24283786" y="10434632"/>
                </a:lnTo>
                <a:lnTo>
                  <a:pt x="0" y="10434632"/>
                </a:lnTo>
                <a:lnTo>
                  <a:pt x="0" y="0"/>
                </a:lnTo>
                <a:close/>
              </a:path>
            </a:pathLst>
          </a:custGeom>
          <a:blipFill>
            <a:blip r:embed="rId2"/>
            <a:stretch>
              <a:fillRect t="-18300"/>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654717" y="2280390"/>
            <a:ext cx="8675704" cy="1102866"/>
          </a:xfrm>
          <a:prstGeom prst="rect">
            <a:avLst/>
          </a:prstGeom>
        </p:spPr>
        <p:txBody>
          <a:bodyPr lIns="0" tIns="0" rIns="0" bIns="0" rtlCol="0" anchor="t">
            <a:spAutoFit/>
          </a:bodyPr>
          <a:lstStyle/>
          <a:p>
            <a:pPr marL="0" lvl="0" indent="0" algn="ctr">
              <a:lnSpc>
                <a:spcPts val="8585"/>
              </a:lnSpc>
              <a:spcBef>
                <a:spcPct val="0"/>
              </a:spcBef>
            </a:pPr>
            <a:r>
              <a:rPr lang="en-US" sz="11920" dirty="0">
                <a:solidFill>
                  <a:schemeClr val="bg1"/>
                </a:solidFill>
                <a:latin typeface="Computer Says No" panose="00000400000000000000"/>
              </a:rPr>
              <a:t>CONCLUSION</a:t>
            </a:r>
          </a:p>
        </p:txBody>
      </p:sp>
      <p:sp>
        <p:nvSpPr>
          <p:cNvPr id="3" name="TextBox 3"/>
          <p:cNvSpPr txBox="1"/>
          <p:nvPr/>
        </p:nvSpPr>
        <p:spPr>
          <a:xfrm>
            <a:off x="621079" y="4456761"/>
            <a:ext cx="11304264" cy="4528409"/>
          </a:xfrm>
          <a:prstGeom prst="rect">
            <a:avLst/>
          </a:prstGeom>
        </p:spPr>
        <p:txBody>
          <a:bodyPr lIns="0" tIns="0" rIns="0" bIns="0" rtlCol="0" anchor="t">
            <a:spAutoFit/>
          </a:bodyPr>
          <a:lstStyle/>
          <a:p>
            <a:pPr algn="ctr">
              <a:lnSpc>
                <a:spcPts val="5535"/>
              </a:lnSpc>
            </a:pPr>
            <a:r>
              <a:rPr lang="en-US" sz="3955">
                <a:solidFill>
                  <a:srgbClr val="FFFFFF"/>
                </a:solidFill>
                <a:latin typeface="Poppins Light" panose="00000400000000000000"/>
              </a:rPr>
              <a:t>A chatbot is one of the simple ways to transport data from a computer without having to think for proper keywords to look up in a search or browse several web pages to collect information</a:t>
            </a:r>
          </a:p>
          <a:p>
            <a:pPr algn="ctr">
              <a:lnSpc>
                <a:spcPts val="8115"/>
              </a:lnSpc>
            </a:pPr>
            <a:endParaRPr lang="en-US" sz="3955">
              <a:solidFill>
                <a:srgbClr val="FFFFFF"/>
              </a:solidFill>
              <a:latin typeface="Poppins Light" panose="00000400000000000000"/>
            </a:endParaRPr>
          </a:p>
        </p:txBody>
      </p:sp>
      <p:sp>
        <p:nvSpPr>
          <p:cNvPr id="4" name="Freeform 4"/>
          <p:cNvSpPr/>
          <p:nvPr/>
        </p:nvSpPr>
        <p:spPr>
          <a:xfrm>
            <a:off x="12521392" y="1737465"/>
            <a:ext cx="5198484" cy="8229600"/>
          </a:xfrm>
          <a:custGeom>
            <a:avLst/>
            <a:gdLst/>
            <a:ahLst/>
            <a:cxnLst/>
            <a:rect l="l" t="t" r="r" b="b"/>
            <a:pathLst>
              <a:path w="5198484" h="8229600">
                <a:moveTo>
                  <a:pt x="0" y="0"/>
                </a:moveTo>
                <a:lnTo>
                  <a:pt x="5198484" y="0"/>
                </a:lnTo>
                <a:lnTo>
                  <a:pt x="5198484" y="8229600"/>
                </a:lnTo>
                <a:lnTo>
                  <a:pt x="0" y="8229600"/>
                </a:lnTo>
                <a:lnTo>
                  <a:pt x="0" y="0"/>
                </a:lnTo>
                <a:close/>
              </a:path>
            </a:pathLst>
          </a:custGeom>
          <a:blipFill>
            <a:blip r:embed="rId2"/>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AutoShape 2"/>
          <p:cNvSpPr/>
          <p:nvPr/>
        </p:nvSpPr>
        <p:spPr>
          <a:xfrm>
            <a:off x="5764344" y="5958420"/>
            <a:ext cx="0" cy="5145633"/>
          </a:xfrm>
          <a:prstGeom prst="line">
            <a:avLst/>
          </a:prstGeom>
          <a:ln w="38100" cap="flat">
            <a:solidFill>
              <a:srgbClr val="FFFFFF"/>
            </a:solidFill>
            <a:prstDash val="solid"/>
            <a:headEnd type="none" w="sm" len="sm"/>
            <a:tailEnd type="none" w="sm" len="sm"/>
          </a:ln>
        </p:spPr>
      </p:sp>
      <p:sp>
        <p:nvSpPr>
          <p:cNvPr id="3" name="AutoShape 3"/>
          <p:cNvSpPr/>
          <p:nvPr/>
        </p:nvSpPr>
        <p:spPr>
          <a:xfrm>
            <a:off x="5802444" y="-2572817"/>
            <a:ext cx="0" cy="5145633"/>
          </a:xfrm>
          <a:prstGeom prst="line">
            <a:avLst/>
          </a:prstGeom>
          <a:ln w="38100" cap="flat">
            <a:solidFill>
              <a:srgbClr val="FFFFFF"/>
            </a:solidFill>
            <a:prstDash val="solid"/>
            <a:headEnd type="none" w="sm" len="sm"/>
            <a:tailEnd type="none" w="sm" len="sm"/>
          </a:ln>
        </p:spPr>
      </p:sp>
      <p:sp>
        <p:nvSpPr>
          <p:cNvPr id="4" name="Freeform 4"/>
          <p:cNvSpPr/>
          <p:nvPr/>
        </p:nvSpPr>
        <p:spPr>
          <a:xfrm>
            <a:off x="10208092" y="-358876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5" name="Freeform 5"/>
          <p:cNvSpPr/>
          <p:nvPr/>
        </p:nvSpPr>
        <p:spPr>
          <a:xfrm>
            <a:off x="-1995996" y="5507733"/>
            <a:ext cx="10008973" cy="8229600"/>
          </a:xfrm>
          <a:custGeom>
            <a:avLst/>
            <a:gdLst/>
            <a:ahLst/>
            <a:cxnLst/>
            <a:rect l="l" t="t" r="r" b="b"/>
            <a:pathLst>
              <a:path w="10008973" h="8229600">
                <a:moveTo>
                  <a:pt x="0" y="0"/>
                </a:moveTo>
                <a:lnTo>
                  <a:pt x="10008973" y="0"/>
                </a:lnTo>
                <a:lnTo>
                  <a:pt x="10008973" y="8229600"/>
                </a:lnTo>
                <a:lnTo>
                  <a:pt x="0" y="8229600"/>
                </a:lnTo>
                <a:lnTo>
                  <a:pt x="0" y="0"/>
                </a:lnTo>
                <a:close/>
              </a:path>
            </a:pathLst>
          </a:custGeom>
          <a:blipFill>
            <a:blip r:embed="rId2"/>
            <a:stretch>
              <a:fillRect/>
            </a:stretch>
          </a:blipFill>
        </p:spPr>
      </p:sp>
      <p:sp>
        <p:nvSpPr>
          <p:cNvPr id="6" name="TextBox 6"/>
          <p:cNvSpPr txBox="1"/>
          <p:nvPr/>
        </p:nvSpPr>
        <p:spPr>
          <a:xfrm>
            <a:off x="1619702" y="2582224"/>
            <a:ext cx="7747874" cy="2963247"/>
          </a:xfrm>
          <a:prstGeom prst="rect">
            <a:avLst/>
          </a:prstGeom>
        </p:spPr>
        <p:txBody>
          <a:bodyPr lIns="0" tIns="0" rIns="0" bIns="0" rtlCol="0" anchor="t">
            <a:spAutoFit/>
          </a:bodyPr>
          <a:lstStyle/>
          <a:p>
            <a:pPr marL="0" lvl="0" indent="0" algn="ctr">
              <a:lnSpc>
                <a:spcPts val="26365"/>
              </a:lnSpc>
            </a:pPr>
            <a:r>
              <a:rPr lang="en-US" sz="18835" dirty="0">
                <a:solidFill>
                  <a:schemeClr val="bg1"/>
                </a:solidFill>
                <a:latin typeface="Computer Says No" panose="00000400000000000000"/>
              </a:rPr>
              <a:t>THANK YOU!</a:t>
            </a:r>
          </a:p>
        </p:txBody>
      </p:sp>
      <p:sp>
        <p:nvSpPr>
          <p:cNvPr id="7" name="Freeform 7"/>
          <p:cNvSpPr/>
          <p:nvPr/>
        </p:nvSpPr>
        <p:spPr>
          <a:xfrm>
            <a:off x="9611598" y="1550639"/>
            <a:ext cx="8001878" cy="8071895"/>
          </a:xfrm>
          <a:custGeom>
            <a:avLst/>
            <a:gdLst/>
            <a:ahLst/>
            <a:cxnLst/>
            <a:rect l="l" t="t" r="r" b="b"/>
            <a:pathLst>
              <a:path w="8001878" h="8071895">
                <a:moveTo>
                  <a:pt x="0" y="0"/>
                </a:moveTo>
                <a:lnTo>
                  <a:pt x="8001878" y="0"/>
                </a:lnTo>
                <a:lnTo>
                  <a:pt x="8001878" y="8071894"/>
                </a:lnTo>
                <a:lnTo>
                  <a:pt x="0" y="8071894"/>
                </a:lnTo>
                <a:lnTo>
                  <a:pt x="0" y="0"/>
                </a:lnTo>
                <a:close/>
              </a:path>
            </a:pathLst>
          </a:custGeom>
          <a:blipFill>
            <a:blip r:embed="rId3"/>
            <a:stretch>
              <a:fillRect/>
            </a:stretch>
          </a:blipFill>
        </p:spPr>
      </p:sp>
      <p:sp>
        <p:nvSpPr>
          <p:cNvPr id="8" name="Freeform 8"/>
          <p:cNvSpPr/>
          <p:nvPr/>
        </p:nvSpPr>
        <p:spPr>
          <a:xfrm>
            <a:off x="-1995996" y="7317810"/>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
        <p:nvSpPr>
          <p:cNvPr id="9" name="Freeform 9"/>
          <p:cNvSpPr/>
          <p:nvPr/>
        </p:nvSpPr>
        <p:spPr>
          <a:xfrm>
            <a:off x="14771515" y="-3149182"/>
            <a:ext cx="6049393" cy="5290528"/>
          </a:xfrm>
          <a:custGeom>
            <a:avLst/>
            <a:gdLst/>
            <a:ahLst/>
            <a:cxnLst/>
            <a:rect l="l" t="t" r="r" b="b"/>
            <a:pathLst>
              <a:path w="6049393" h="5290528">
                <a:moveTo>
                  <a:pt x="0" y="0"/>
                </a:moveTo>
                <a:lnTo>
                  <a:pt x="6049392" y="0"/>
                </a:lnTo>
                <a:lnTo>
                  <a:pt x="6049392" y="5290527"/>
                </a:lnTo>
                <a:lnTo>
                  <a:pt x="0" y="5290527"/>
                </a:lnTo>
                <a:lnTo>
                  <a:pt x="0" y="0"/>
                </a:lnTo>
                <a:close/>
              </a:path>
            </a:pathLst>
          </a:custGeom>
          <a:blipFill>
            <a:blip r:embed="rId4"/>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7099537" y="2590464"/>
            <a:ext cx="4088927" cy="5106073"/>
          </a:xfrm>
          <a:custGeom>
            <a:avLst/>
            <a:gdLst/>
            <a:ahLst/>
            <a:cxnLst/>
            <a:rect l="l" t="t" r="r" b="b"/>
            <a:pathLst>
              <a:path w="4088927" h="5106073">
                <a:moveTo>
                  <a:pt x="0" y="0"/>
                </a:moveTo>
                <a:lnTo>
                  <a:pt x="4088926" y="0"/>
                </a:lnTo>
                <a:lnTo>
                  <a:pt x="4088926" y="5106072"/>
                </a:lnTo>
                <a:lnTo>
                  <a:pt x="0" y="5106072"/>
                </a:lnTo>
                <a:lnTo>
                  <a:pt x="0" y="0"/>
                </a:lnTo>
                <a:close/>
              </a:path>
            </a:pathLst>
          </a:custGeom>
          <a:blipFill>
            <a:blip r:embed="rId2"/>
            <a:stretch>
              <a:fillRect/>
            </a:stretch>
          </a:blipFill>
        </p:spPr>
      </p:sp>
      <p:sp>
        <p:nvSpPr>
          <p:cNvPr id="3" name="Freeform 3"/>
          <p:cNvSpPr/>
          <p:nvPr/>
        </p:nvSpPr>
        <p:spPr>
          <a:xfrm>
            <a:off x="7251937" y="2742864"/>
            <a:ext cx="4088927" cy="5106073"/>
          </a:xfrm>
          <a:custGeom>
            <a:avLst/>
            <a:gdLst/>
            <a:ahLst/>
            <a:cxnLst/>
            <a:rect l="l" t="t" r="r" b="b"/>
            <a:pathLst>
              <a:path w="4088927" h="5106073">
                <a:moveTo>
                  <a:pt x="0" y="0"/>
                </a:moveTo>
                <a:lnTo>
                  <a:pt x="4088926" y="0"/>
                </a:lnTo>
                <a:lnTo>
                  <a:pt x="4088926" y="5106072"/>
                </a:lnTo>
                <a:lnTo>
                  <a:pt x="0" y="5106072"/>
                </a:lnTo>
                <a:lnTo>
                  <a:pt x="0" y="0"/>
                </a:lnTo>
                <a:close/>
              </a:path>
            </a:pathLst>
          </a:custGeom>
          <a:blipFill>
            <a:blip r:embed="rId2"/>
            <a:stretch>
              <a:fillRect/>
            </a:stretch>
          </a:blipFill>
        </p:spPr>
      </p:sp>
      <p:sp>
        <p:nvSpPr>
          <p:cNvPr id="4" name="Freeform 4"/>
          <p:cNvSpPr/>
          <p:nvPr/>
        </p:nvSpPr>
        <p:spPr>
          <a:xfrm>
            <a:off x="12448374" y="1310523"/>
            <a:ext cx="6775063" cy="8460402"/>
          </a:xfrm>
          <a:custGeom>
            <a:avLst/>
            <a:gdLst/>
            <a:ahLst/>
            <a:cxnLst/>
            <a:rect l="l" t="t" r="r" b="b"/>
            <a:pathLst>
              <a:path w="6775063" h="8460402">
                <a:moveTo>
                  <a:pt x="0" y="0"/>
                </a:moveTo>
                <a:lnTo>
                  <a:pt x="6775063" y="0"/>
                </a:lnTo>
                <a:lnTo>
                  <a:pt x="6775063" y="8460402"/>
                </a:lnTo>
                <a:lnTo>
                  <a:pt x="0" y="8460402"/>
                </a:lnTo>
                <a:lnTo>
                  <a:pt x="0" y="0"/>
                </a:lnTo>
                <a:close/>
              </a:path>
            </a:pathLst>
          </a:custGeom>
          <a:blipFill>
            <a:blip r:embed="rId3"/>
            <a:stretch>
              <a:fillRect/>
            </a:stretch>
          </a:blipFill>
        </p:spPr>
      </p:sp>
      <p:sp>
        <p:nvSpPr>
          <p:cNvPr id="5" name="TextBox 5"/>
          <p:cNvSpPr txBox="1"/>
          <p:nvPr/>
        </p:nvSpPr>
        <p:spPr>
          <a:xfrm>
            <a:off x="3627674" y="638175"/>
            <a:ext cx="10195898" cy="1308050"/>
          </a:xfrm>
          <a:prstGeom prst="rect">
            <a:avLst/>
          </a:prstGeom>
        </p:spPr>
        <p:txBody>
          <a:bodyPr lIns="0" tIns="0" rIns="0" bIns="0" rtlCol="0" anchor="t">
            <a:spAutoFit/>
          </a:bodyPr>
          <a:lstStyle/>
          <a:p>
            <a:pPr marL="0" lvl="0" indent="0" algn="ctr">
              <a:lnSpc>
                <a:spcPts val="10150"/>
              </a:lnSpc>
              <a:spcBef>
                <a:spcPct val="0"/>
              </a:spcBef>
            </a:pPr>
            <a:r>
              <a:rPr lang="en-US" sz="14095" dirty="0">
                <a:solidFill>
                  <a:schemeClr val="bg1"/>
                </a:solidFill>
                <a:latin typeface="Computer Says No" panose="00000400000000000000"/>
              </a:rPr>
              <a:t>WHAT IS CHATBOT?</a:t>
            </a:r>
          </a:p>
        </p:txBody>
      </p:sp>
      <p:sp>
        <p:nvSpPr>
          <p:cNvPr id="6" name="TextBox 6"/>
          <p:cNvSpPr txBox="1"/>
          <p:nvPr/>
        </p:nvSpPr>
        <p:spPr>
          <a:xfrm>
            <a:off x="413440" y="2308628"/>
            <a:ext cx="14000782" cy="9290895"/>
          </a:xfrm>
          <a:prstGeom prst="rect">
            <a:avLst/>
          </a:prstGeom>
        </p:spPr>
        <p:txBody>
          <a:bodyPr lIns="0" tIns="0" rIns="0" bIns="0" rtlCol="0" anchor="t">
            <a:spAutoFit/>
          </a:bodyPr>
          <a:lstStyle/>
          <a:p>
            <a:pPr marL="800735" lvl="1" indent="-400685">
              <a:lnSpc>
                <a:spcPts val="5190"/>
              </a:lnSpc>
              <a:buFont typeface="Arial" panose="020B0604020202020204"/>
              <a:buChar char="•"/>
            </a:pPr>
            <a:r>
              <a:rPr lang="en-US" sz="3710">
                <a:solidFill>
                  <a:srgbClr val="FFFFFF"/>
                </a:solidFill>
                <a:latin typeface="Poppins Light" panose="00000400000000000000"/>
              </a:rPr>
              <a:t>Chatbots are computer programs designed to simulate conversation with human users, especially over the internet. </a:t>
            </a:r>
          </a:p>
          <a:p>
            <a:pPr marL="800735" lvl="1" indent="-400685">
              <a:lnSpc>
                <a:spcPts val="5190"/>
              </a:lnSpc>
              <a:buFont typeface="Arial" panose="020B0604020202020204"/>
              <a:buChar char="•"/>
            </a:pPr>
            <a:r>
              <a:rPr lang="en-US" sz="3710">
                <a:solidFill>
                  <a:srgbClr val="FFFFFF"/>
                </a:solidFill>
                <a:latin typeface="Poppins Light" panose="00000400000000000000"/>
              </a:rPr>
              <a:t>It is a service , powered by rules and artificial intelligence, that you  can interact with via a chat interface</a:t>
            </a:r>
          </a:p>
          <a:p>
            <a:pPr marL="800735" lvl="1" indent="-400685">
              <a:lnSpc>
                <a:spcPts val="5190"/>
              </a:lnSpc>
              <a:buFont typeface="Arial" panose="020B0604020202020204"/>
              <a:buChar char="•"/>
            </a:pPr>
            <a:r>
              <a:rPr lang="en-US" sz="3710">
                <a:solidFill>
                  <a:srgbClr val="FFFFFF"/>
                </a:solidFill>
                <a:latin typeface="Poppins Light" panose="00000400000000000000"/>
              </a:rPr>
              <a:t>A serivce could be any number of things , ranging from functional to fun, and it couls live in any major chat product(facebook messenger,Slack, Telegram,Text message,etc)</a:t>
            </a:r>
          </a:p>
          <a:p>
            <a:pPr>
              <a:lnSpc>
                <a:spcPts val="3790"/>
              </a:lnSpc>
            </a:pPr>
            <a:endParaRPr lang="en-US" sz="3710">
              <a:solidFill>
                <a:srgbClr val="FFFFFF"/>
              </a:solidFill>
              <a:latin typeface="Poppins Light" panose="00000400000000000000"/>
            </a:endParaRPr>
          </a:p>
          <a:p>
            <a:pPr>
              <a:lnSpc>
                <a:spcPts val="5915"/>
              </a:lnSpc>
            </a:pPr>
            <a:endParaRPr lang="en-US" sz="3710">
              <a:solidFill>
                <a:srgbClr val="FFFFFF"/>
              </a:solidFill>
              <a:latin typeface="Poppins Light" panose="00000400000000000000"/>
            </a:endParaRPr>
          </a:p>
          <a:p>
            <a:pPr>
              <a:lnSpc>
                <a:spcPts val="5915"/>
              </a:lnSpc>
            </a:pPr>
            <a:endParaRPr lang="en-US" sz="3710">
              <a:solidFill>
                <a:srgbClr val="FFFFFF"/>
              </a:solidFill>
              <a:latin typeface="Poppins Light" panose="00000400000000000000"/>
            </a:endParaRPr>
          </a:p>
          <a:p>
            <a:pPr>
              <a:lnSpc>
                <a:spcPts val="5915"/>
              </a:lnSpc>
            </a:pPr>
            <a:endParaRPr lang="en-US" sz="3710">
              <a:solidFill>
                <a:srgbClr val="FFFFFF"/>
              </a:solidFill>
              <a:latin typeface="Poppins Light" panose="000004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5670338" y="949418"/>
            <a:ext cx="7242648" cy="1308050"/>
          </a:xfrm>
          <a:prstGeom prst="rect">
            <a:avLst/>
          </a:prstGeom>
        </p:spPr>
        <p:txBody>
          <a:bodyPr lIns="0" tIns="0" rIns="0" bIns="0" rtlCol="0" anchor="t">
            <a:spAutoFit/>
          </a:bodyPr>
          <a:lstStyle/>
          <a:p>
            <a:pPr marL="0" lvl="0" indent="0" algn="ctr">
              <a:lnSpc>
                <a:spcPts val="10150"/>
              </a:lnSpc>
              <a:spcBef>
                <a:spcPct val="0"/>
              </a:spcBef>
            </a:pPr>
            <a:r>
              <a:rPr lang="en-US" sz="14095" dirty="0">
                <a:solidFill>
                  <a:schemeClr val="bg1"/>
                </a:solidFill>
                <a:latin typeface="Computer Says No" panose="00000400000000000000"/>
              </a:rPr>
              <a:t>HISTORY</a:t>
            </a:r>
            <a:r>
              <a:rPr lang="en-US" sz="14095" dirty="0">
                <a:solidFill>
                  <a:srgbClr val="6866E1"/>
                </a:solidFill>
                <a:latin typeface="Computer Says No" panose="00000400000000000000"/>
              </a:rPr>
              <a:t> </a:t>
            </a:r>
          </a:p>
        </p:txBody>
      </p:sp>
      <p:sp>
        <p:nvSpPr>
          <p:cNvPr id="3" name="TextBox 3"/>
          <p:cNvSpPr txBox="1"/>
          <p:nvPr/>
        </p:nvSpPr>
        <p:spPr>
          <a:xfrm>
            <a:off x="831817" y="2747512"/>
            <a:ext cx="16128115" cy="7938992"/>
          </a:xfrm>
          <a:prstGeom prst="rect">
            <a:avLst/>
          </a:prstGeom>
        </p:spPr>
        <p:txBody>
          <a:bodyPr lIns="0" tIns="0" rIns="0" bIns="0" rtlCol="0" anchor="t">
            <a:spAutoFit/>
          </a:bodyPr>
          <a:lstStyle/>
          <a:p>
            <a:pPr marL="813435" lvl="1" indent="-406400">
              <a:lnSpc>
                <a:spcPts val="5270"/>
              </a:lnSpc>
              <a:buFont typeface="Arial" panose="020B0604020202020204"/>
              <a:buChar char="•"/>
            </a:pPr>
            <a:r>
              <a:rPr lang="en-US" sz="3765">
                <a:solidFill>
                  <a:srgbClr val="FFFFFF"/>
                </a:solidFill>
                <a:latin typeface="Poppins Light" panose="00000400000000000000"/>
              </a:rPr>
              <a:t>The first chatbot ever by developed by MIT Professor Joseph Weizenbaum In the 1960s it was called ELIZA. you’ II read more about ELIZA and other popular chatbots that were developed in the secong half of the 20th century later on.</a:t>
            </a:r>
          </a:p>
          <a:p>
            <a:pPr marL="813435" lvl="1" indent="-406400">
              <a:lnSpc>
                <a:spcPts val="5270"/>
              </a:lnSpc>
              <a:buFont typeface="Arial" panose="020B0604020202020204"/>
              <a:buChar char="•"/>
            </a:pPr>
            <a:r>
              <a:rPr lang="en-US" sz="3765">
                <a:solidFill>
                  <a:srgbClr val="FFFFFF"/>
                </a:solidFill>
                <a:latin typeface="Poppins Light" panose="00000400000000000000"/>
              </a:rPr>
              <a:t>In the year 2009 , a company called WeChat in china created a more advanced chatbot.Since its launch,wechat has conquered the hearts of many users who demonstrate and unwavering  loyality to it. It is a highly  thriving social media platform</a:t>
            </a:r>
          </a:p>
          <a:p>
            <a:pPr>
              <a:lnSpc>
                <a:spcPts val="7090"/>
              </a:lnSpc>
            </a:pPr>
            <a:endParaRPr lang="en-US" sz="3765">
              <a:solidFill>
                <a:srgbClr val="FFFFFF"/>
              </a:solidFill>
              <a:latin typeface="Poppins Light" panose="00000400000000000000"/>
            </a:endParaRPr>
          </a:p>
          <a:p>
            <a:pPr>
              <a:lnSpc>
                <a:spcPts val="6810"/>
              </a:lnSpc>
            </a:pPr>
            <a:endParaRPr lang="en-US" sz="3765">
              <a:solidFill>
                <a:srgbClr val="FFFFFF"/>
              </a:solidFill>
              <a:latin typeface="Poppins Light" panose="00000400000000000000"/>
            </a:endParaRPr>
          </a:p>
          <a:p>
            <a:pPr>
              <a:lnSpc>
                <a:spcPts val="6810"/>
              </a:lnSpc>
            </a:pPr>
            <a:endParaRPr lang="en-US" sz="3765">
              <a:solidFill>
                <a:srgbClr val="FFFFFF"/>
              </a:solidFill>
              <a:latin typeface="Poppins Light" panose="000004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50000">
              <a:srgbClr val="5527F5">
                <a:alpha val="100000"/>
              </a:srgbClr>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sp>
      <p:sp>
        <p:nvSpPr>
          <p:cNvPr id="3" name="TextBox 3"/>
          <p:cNvSpPr txBox="1"/>
          <p:nvPr/>
        </p:nvSpPr>
        <p:spPr>
          <a:xfrm>
            <a:off x="5825040" y="1162069"/>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40" dirty="0">
                <a:solidFill>
                  <a:schemeClr val="bg1"/>
                </a:solidFill>
                <a:latin typeface="Computer Says No" panose="00000400000000000000"/>
              </a:rPr>
              <a:t>WHY CHATBOT?</a:t>
            </a:r>
          </a:p>
        </p:txBody>
      </p:sp>
      <p:sp>
        <p:nvSpPr>
          <p:cNvPr id="4" name="TextBox 4"/>
          <p:cNvSpPr txBox="1"/>
          <p:nvPr/>
        </p:nvSpPr>
        <p:spPr>
          <a:xfrm>
            <a:off x="1028700" y="2211793"/>
            <a:ext cx="16289984" cy="12174466"/>
          </a:xfrm>
          <a:prstGeom prst="rect">
            <a:avLst/>
          </a:prstGeom>
        </p:spPr>
        <p:txBody>
          <a:bodyPr lIns="0" tIns="0" rIns="0" bIns="0" rtlCol="0" anchor="t">
            <a:spAutoFit/>
          </a:bodyPr>
          <a:lstStyle/>
          <a:p>
            <a:pPr marL="803275" lvl="1" indent="-401955">
              <a:lnSpc>
                <a:spcPts val="6030"/>
              </a:lnSpc>
              <a:buFont typeface="Arial" panose="020B0604020202020204"/>
              <a:buChar char="•"/>
            </a:pPr>
            <a:r>
              <a:rPr lang="en-US" sz="3720" dirty="0">
                <a:solidFill>
                  <a:srgbClr val="FFFFFF"/>
                </a:solidFill>
                <a:latin typeface="Poppins Light" panose="00000400000000000000"/>
              </a:rPr>
              <a:t>24/7 Availability</a:t>
            </a:r>
          </a:p>
          <a:p>
            <a:pPr marL="803275" lvl="1" indent="-401955">
              <a:lnSpc>
                <a:spcPts val="6030"/>
              </a:lnSpc>
              <a:buFont typeface="Arial" panose="020B0604020202020204"/>
              <a:buChar char="•"/>
            </a:pPr>
            <a:r>
              <a:rPr lang="en-US" sz="3720" dirty="0">
                <a:solidFill>
                  <a:srgbClr val="FFFFFF"/>
                </a:solidFill>
                <a:latin typeface="Poppins Light" panose="00000400000000000000"/>
              </a:rPr>
              <a:t>Instant Responses</a:t>
            </a:r>
          </a:p>
          <a:p>
            <a:pPr marL="803275" lvl="1" indent="-401955">
              <a:lnSpc>
                <a:spcPts val="6030"/>
              </a:lnSpc>
              <a:buFont typeface="Arial" panose="020B0604020202020204"/>
              <a:buChar char="•"/>
            </a:pPr>
            <a:r>
              <a:rPr lang="en-US" sz="3720" dirty="0">
                <a:solidFill>
                  <a:srgbClr val="FFFFFF"/>
                </a:solidFill>
                <a:latin typeface="Poppins Light" panose="00000400000000000000"/>
              </a:rPr>
              <a:t>Cost-Effective</a:t>
            </a:r>
          </a:p>
          <a:p>
            <a:pPr marL="803275" lvl="1" indent="-401955">
              <a:lnSpc>
                <a:spcPts val="6030"/>
              </a:lnSpc>
              <a:buFont typeface="Arial" panose="020B0604020202020204"/>
              <a:buChar char="•"/>
            </a:pPr>
            <a:r>
              <a:rPr lang="en-US" sz="3720" dirty="0">
                <a:solidFill>
                  <a:srgbClr val="FFFFFF"/>
                </a:solidFill>
                <a:latin typeface="Poppins Light" panose="00000400000000000000"/>
              </a:rPr>
              <a:t>Scalability</a:t>
            </a:r>
          </a:p>
          <a:p>
            <a:pPr marL="803275" lvl="1" indent="-401955">
              <a:lnSpc>
                <a:spcPts val="6030"/>
              </a:lnSpc>
              <a:buFont typeface="Arial" panose="020B0604020202020204"/>
              <a:buChar char="•"/>
            </a:pPr>
            <a:r>
              <a:rPr lang="en-US" sz="3720" dirty="0">
                <a:solidFill>
                  <a:srgbClr val="FFFFFF"/>
                </a:solidFill>
                <a:latin typeface="Poppins Light" panose="00000400000000000000"/>
              </a:rPr>
              <a:t>Consistent Responses</a:t>
            </a:r>
          </a:p>
          <a:p>
            <a:pPr marL="803275" lvl="1" indent="-401955">
              <a:lnSpc>
                <a:spcPts val="6030"/>
              </a:lnSpc>
              <a:buFont typeface="Arial" panose="020B0604020202020204"/>
              <a:buChar char="•"/>
            </a:pPr>
            <a:r>
              <a:rPr lang="en-US" sz="3720" dirty="0">
                <a:solidFill>
                  <a:srgbClr val="FFFFFF"/>
                </a:solidFill>
                <a:latin typeface="Poppins Light" panose="00000400000000000000"/>
              </a:rPr>
              <a:t>Improved Customer Experience</a:t>
            </a:r>
          </a:p>
          <a:p>
            <a:pPr marL="803275" lvl="1" indent="-401955">
              <a:lnSpc>
                <a:spcPts val="6030"/>
              </a:lnSpc>
              <a:buFont typeface="Arial" panose="020B0604020202020204"/>
              <a:buChar char="•"/>
            </a:pPr>
            <a:r>
              <a:rPr lang="en-US" sz="3720" dirty="0">
                <a:solidFill>
                  <a:srgbClr val="FFFFFF"/>
                </a:solidFill>
                <a:latin typeface="Poppins Light" panose="00000400000000000000"/>
              </a:rPr>
              <a:t>Adaptability and Learning</a:t>
            </a:r>
          </a:p>
          <a:p>
            <a:pPr marL="803275" lvl="1" indent="-401955">
              <a:lnSpc>
                <a:spcPts val="6030"/>
              </a:lnSpc>
              <a:buFont typeface="Arial" panose="020B0604020202020204"/>
              <a:buChar char="•"/>
            </a:pPr>
            <a:r>
              <a:rPr lang="en-US" sz="3720" dirty="0">
                <a:solidFill>
                  <a:srgbClr val="FFFFFF"/>
                </a:solidFill>
                <a:latin typeface="Poppins Light" panose="00000400000000000000"/>
              </a:rPr>
              <a:t>Time and Resource Savings</a:t>
            </a:r>
          </a:p>
          <a:p>
            <a:pPr>
              <a:lnSpc>
                <a:spcPts val="6030"/>
              </a:lnSpc>
            </a:pPr>
            <a:endParaRPr lang="en-US" sz="3720" dirty="0">
              <a:solidFill>
                <a:srgbClr val="FFFFFF"/>
              </a:solidFill>
              <a:latin typeface="Poppins Light" panose="00000400000000000000"/>
            </a:endParaRPr>
          </a:p>
          <a:p>
            <a:pPr>
              <a:lnSpc>
                <a:spcPts val="6030"/>
              </a:lnSpc>
            </a:pPr>
            <a:endParaRPr lang="en-US" sz="3720" dirty="0">
              <a:solidFill>
                <a:srgbClr val="FFFFFF"/>
              </a:solidFill>
              <a:latin typeface="Poppins Light" panose="00000400000000000000"/>
            </a:endParaRPr>
          </a:p>
          <a:p>
            <a:pPr>
              <a:lnSpc>
                <a:spcPts val="6030"/>
              </a:lnSpc>
            </a:pPr>
            <a:endParaRPr lang="en-US" sz="3720" dirty="0">
              <a:solidFill>
                <a:srgbClr val="FFFFFF"/>
              </a:solidFill>
              <a:latin typeface="Poppins Light" panose="00000400000000000000"/>
            </a:endParaRPr>
          </a:p>
          <a:p>
            <a:pPr>
              <a:lnSpc>
                <a:spcPts val="6030"/>
              </a:lnSpc>
            </a:pPr>
            <a:endParaRPr lang="en-US" sz="3720" dirty="0">
              <a:solidFill>
                <a:srgbClr val="FFFFFF"/>
              </a:solidFill>
              <a:latin typeface="Poppins Light" panose="00000400000000000000"/>
            </a:endParaRPr>
          </a:p>
          <a:p>
            <a:pPr>
              <a:lnSpc>
                <a:spcPts val="6030"/>
              </a:lnSpc>
            </a:pPr>
            <a:endParaRPr lang="en-US" sz="3720" dirty="0">
              <a:solidFill>
                <a:srgbClr val="FFFFFF"/>
              </a:solidFill>
              <a:latin typeface="Poppins Light" panose="00000400000000000000"/>
            </a:endParaRPr>
          </a:p>
          <a:p>
            <a:pPr>
              <a:lnSpc>
                <a:spcPts val="6030"/>
              </a:lnSpc>
            </a:pPr>
            <a:endParaRPr lang="en-US" sz="3720" dirty="0">
              <a:solidFill>
                <a:srgbClr val="FFFFFF"/>
              </a:solidFill>
              <a:latin typeface="Poppins Light" panose="00000400000000000000"/>
            </a:endParaRPr>
          </a:p>
          <a:p>
            <a:pPr>
              <a:lnSpc>
                <a:spcPts val="6030"/>
              </a:lnSpc>
            </a:pPr>
            <a:endParaRPr lang="en-US" sz="3720" dirty="0">
              <a:solidFill>
                <a:srgbClr val="FFFFFF"/>
              </a:solidFill>
              <a:latin typeface="Poppins Light" panose="00000400000000000000"/>
            </a:endParaRPr>
          </a:p>
          <a:p>
            <a:pPr>
              <a:lnSpc>
                <a:spcPts val="6030"/>
              </a:lnSpc>
            </a:pPr>
            <a:endParaRPr lang="en-US" sz="3720" dirty="0">
              <a:solidFill>
                <a:srgbClr val="FFFFFF"/>
              </a:solidFill>
              <a:latin typeface="Poppins Light" panose="00000400000000000000"/>
            </a:endParaRPr>
          </a:p>
        </p:txBody>
      </p:sp>
      <p:sp>
        <p:nvSpPr>
          <p:cNvPr id="5" name="Freeform 5"/>
          <p:cNvSpPr/>
          <p:nvPr/>
        </p:nvSpPr>
        <p:spPr>
          <a:xfrm flipH="1">
            <a:off x="11538268" y="3261554"/>
            <a:ext cx="3409494" cy="4997344"/>
          </a:xfrm>
          <a:custGeom>
            <a:avLst/>
            <a:gdLst/>
            <a:ahLst/>
            <a:cxnLst/>
            <a:rect l="l" t="t" r="r" b="b"/>
            <a:pathLst>
              <a:path w="3409494" h="4997344">
                <a:moveTo>
                  <a:pt x="3409494" y="0"/>
                </a:moveTo>
                <a:lnTo>
                  <a:pt x="0" y="0"/>
                </a:lnTo>
                <a:lnTo>
                  <a:pt x="0" y="4997345"/>
                </a:lnTo>
                <a:lnTo>
                  <a:pt x="3409494" y="4997345"/>
                </a:lnTo>
                <a:lnTo>
                  <a:pt x="3409494" y="0"/>
                </a:lnTo>
                <a:close/>
              </a:path>
            </a:pathLst>
          </a:custGeom>
          <a:blipFill>
            <a:blip r:embed="rId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5852276" y="610818"/>
            <a:ext cx="7242648" cy="1231106"/>
          </a:xfrm>
          <a:prstGeom prst="rect">
            <a:avLst/>
          </a:prstGeom>
        </p:spPr>
        <p:txBody>
          <a:bodyPr lIns="0" tIns="0" rIns="0" bIns="0" rtlCol="0" anchor="t">
            <a:spAutoFit/>
          </a:bodyPr>
          <a:lstStyle/>
          <a:p>
            <a:pPr marL="0" lvl="0" indent="0" algn="ctr">
              <a:lnSpc>
                <a:spcPts val="9645"/>
              </a:lnSpc>
              <a:spcBef>
                <a:spcPct val="0"/>
              </a:spcBef>
            </a:pPr>
            <a:r>
              <a:rPr lang="en-US" sz="13395" dirty="0">
                <a:solidFill>
                  <a:schemeClr val="bg1"/>
                </a:solidFill>
                <a:latin typeface="Computer Says No" panose="00000400000000000000"/>
              </a:rPr>
              <a:t>USECASES</a:t>
            </a:r>
          </a:p>
        </p:txBody>
      </p:sp>
      <p:sp>
        <p:nvSpPr>
          <p:cNvPr id="3" name="TextBox 3"/>
          <p:cNvSpPr txBox="1"/>
          <p:nvPr/>
        </p:nvSpPr>
        <p:spPr>
          <a:xfrm>
            <a:off x="1292350" y="1536096"/>
            <a:ext cx="14949865" cy="10858227"/>
          </a:xfrm>
          <a:prstGeom prst="rect">
            <a:avLst/>
          </a:prstGeom>
        </p:spPr>
        <p:txBody>
          <a:bodyPr lIns="0" tIns="0" rIns="0" bIns="0" rtlCol="0" anchor="t">
            <a:spAutoFit/>
          </a:bodyPr>
          <a:lstStyle/>
          <a:p>
            <a:pPr>
              <a:lnSpc>
                <a:spcPts val="6315"/>
              </a:lnSpc>
            </a:pPr>
            <a:r>
              <a:rPr lang="en-US" sz="4510">
                <a:solidFill>
                  <a:srgbClr val="FFFFFF"/>
                </a:solidFill>
                <a:latin typeface="Poppins Light" panose="00000400000000000000"/>
              </a:rPr>
              <a:t>E-commerce</a:t>
            </a:r>
          </a:p>
          <a:p>
            <a:pPr marL="585470" lvl="1" indent="-292735">
              <a:lnSpc>
                <a:spcPts val="3795"/>
              </a:lnSpc>
              <a:buFont typeface="Arial" panose="020B0604020202020204"/>
              <a:buChar char="•"/>
            </a:pPr>
            <a:r>
              <a:rPr lang="en-US" sz="2710">
                <a:solidFill>
                  <a:srgbClr val="FFFFFF"/>
                </a:solidFill>
                <a:latin typeface="Poppins Light" panose="00000400000000000000"/>
              </a:rPr>
              <a:t>Scenario: An online store employs a chatbot to assist customers with product recommendations, order tracking, and FAQs.</a:t>
            </a:r>
          </a:p>
          <a:p>
            <a:pPr marL="585470" lvl="1" indent="-292735">
              <a:lnSpc>
                <a:spcPts val="3795"/>
              </a:lnSpc>
              <a:buFont typeface="Arial" panose="020B0604020202020204"/>
              <a:buChar char="•"/>
            </a:pPr>
            <a:r>
              <a:rPr lang="en-US" sz="2710">
                <a:solidFill>
                  <a:srgbClr val="FFFFFF"/>
                </a:solidFill>
                <a:latin typeface="Poppins Light" panose="00000400000000000000"/>
              </a:rPr>
              <a:t>Benefits: Improved shopping experience, personalized recommendations, and efficient order processing.</a:t>
            </a:r>
          </a:p>
          <a:p>
            <a:pPr>
              <a:lnSpc>
                <a:spcPts val="6315"/>
              </a:lnSpc>
            </a:pPr>
            <a:r>
              <a:rPr lang="en-US" sz="4510">
                <a:solidFill>
                  <a:srgbClr val="FFFFFF"/>
                </a:solidFill>
                <a:latin typeface="Poppins" panose="00000500000000000000"/>
              </a:rPr>
              <a:t>Healthcare</a:t>
            </a:r>
          </a:p>
          <a:p>
            <a:pPr marL="563880" lvl="1" indent="-281940">
              <a:lnSpc>
                <a:spcPts val="3655"/>
              </a:lnSpc>
              <a:buFont typeface="Arial" panose="020B0604020202020204"/>
              <a:buChar char="•"/>
            </a:pPr>
            <a:r>
              <a:rPr lang="en-US" sz="2610">
                <a:solidFill>
                  <a:srgbClr val="FFFFFF"/>
                </a:solidFill>
                <a:latin typeface="Poppins Semi-Bold" panose="00000700000000000000"/>
              </a:rPr>
              <a:t>Scenario:</a:t>
            </a:r>
            <a:r>
              <a:rPr lang="en-US" sz="2610">
                <a:solidFill>
                  <a:srgbClr val="FFFFFF"/>
                </a:solidFill>
                <a:latin typeface="Poppins" panose="00000500000000000000"/>
              </a:rPr>
              <a:t> A healthcare provider integrates a chatbot to schedule appointments, answer general health-related questions, and provide medication reminders.</a:t>
            </a:r>
          </a:p>
          <a:p>
            <a:pPr marL="563880" lvl="1" indent="-281940">
              <a:lnSpc>
                <a:spcPts val="3655"/>
              </a:lnSpc>
              <a:buFont typeface="Arial" panose="020B0604020202020204"/>
              <a:buChar char="•"/>
            </a:pPr>
            <a:r>
              <a:rPr lang="en-US" sz="2610">
                <a:solidFill>
                  <a:srgbClr val="FFFFFF"/>
                </a:solidFill>
                <a:latin typeface="Poppins Semi-Bold" panose="00000700000000000000"/>
              </a:rPr>
              <a:t>Benefits:</a:t>
            </a:r>
            <a:r>
              <a:rPr lang="en-US" sz="2610">
                <a:solidFill>
                  <a:srgbClr val="FFFFFF"/>
                </a:solidFill>
                <a:latin typeface="Poppins" panose="00000500000000000000"/>
              </a:rPr>
              <a:t> Enhanced patient engagement, appointment management, and accessibility to health information.</a:t>
            </a:r>
          </a:p>
          <a:p>
            <a:pPr>
              <a:lnSpc>
                <a:spcPts val="6455"/>
              </a:lnSpc>
            </a:pPr>
            <a:r>
              <a:rPr lang="en-US" sz="4610">
                <a:solidFill>
                  <a:srgbClr val="FFFFFF"/>
                </a:solidFill>
                <a:latin typeface="Poppins" panose="00000500000000000000"/>
              </a:rPr>
              <a:t>Education</a:t>
            </a:r>
          </a:p>
          <a:p>
            <a:pPr marL="563880" lvl="1" indent="-281940">
              <a:lnSpc>
                <a:spcPts val="3655"/>
              </a:lnSpc>
              <a:buFont typeface="Arial" panose="020B0604020202020204"/>
              <a:buChar char="•"/>
            </a:pPr>
            <a:r>
              <a:rPr lang="en-US" sz="2610">
                <a:solidFill>
                  <a:srgbClr val="FFFFFF"/>
                </a:solidFill>
                <a:latin typeface="Poppins" panose="00000500000000000000"/>
              </a:rPr>
              <a:t>Scenario: An educational institution employs a chatbot to answer student queries, provide course information, and offer study tips.</a:t>
            </a:r>
          </a:p>
          <a:p>
            <a:pPr marL="563880" lvl="1" indent="-281940">
              <a:lnSpc>
                <a:spcPts val="3655"/>
              </a:lnSpc>
              <a:buFont typeface="Arial" panose="020B0604020202020204"/>
              <a:buChar char="•"/>
            </a:pPr>
            <a:r>
              <a:rPr lang="en-US" sz="2610">
                <a:solidFill>
                  <a:srgbClr val="FFFFFF"/>
                </a:solidFill>
                <a:latin typeface="Poppins" panose="00000500000000000000"/>
              </a:rPr>
              <a:t>Benefits: Improved student engagement, instant information access, and automated administrative tasks.</a:t>
            </a:r>
          </a:p>
          <a:p>
            <a:pPr>
              <a:lnSpc>
                <a:spcPts val="3655"/>
              </a:lnSpc>
            </a:pPr>
            <a:endParaRPr lang="en-US" sz="2610">
              <a:solidFill>
                <a:srgbClr val="FFFFFF"/>
              </a:solidFill>
              <a:latin typeface="Poppins" panose="00000500000000000000"/>
            </a:endParaRPr>
          </a:p>
          <a:p>
            <a:pPr>
              <a:lnSpc>
                <a:spcPts val="6315"/>
              </a:lnSpc>
            </a:pPr>
            <a:endParaRPr lang="en-US" sz="2610">
              <a:solidFill>
                <a:srgbClr val="FFFFFF"/>
              </a:solidFill>
              <a:latin typeface="Poppins" panose="00000500000000000000"/>
            </a:endParaRPr>
          </a:p>
          <a:p>
            <a:pPr>
              <a:lnSpc>
                <a:spcPts val="6315"/>
              </a:lnSpc>
            </a:pPr>
            <a:endParaRPr lang="en-US" sz="2610">
              <a:solidFill>
                <a:srgbClr val="FFFFFF"/>
              </a:solidFill>
              <a:latin typeface="Poppins" panose="00000500000000000000"/>
            </a:endParaRPr>
          </a:p>
          <a:p>
            <a:pPr>
              <a:lnSpc>
                <a:spcPts val="6315"/>
              </a:lnSpc>
            </a:pPr>
            <a:endParaRPr lang="en-US" sz="2610">
              <a:solidFill>
                <a:srgbClr val="FFFFFF"/>
              </a:solidFill>
              <a:latin typeface="Poppins" panose="000005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A8">
                <a:alpha val="100000"/>
              </a:srgbClr>
            </a:gs>
            <a:gs pos="50000">
              <a:srgbClr val="5527F5">
                <a:alpha val="100000"/>
              </a:srgbClr>
            </a:gs>
            <a:gs pos="100000">
              <a:srgbClr val="9B60EB">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028700" y="1264506"/>
            <a:ext cx="15607170" cy="12061600"/>
          </a:xfrm>
          <a:prstGeom prst="rect">
            <a:avLst/>
          </a:prstGeom>
        </p:spPr>
        <p:txBody>
          <a:bodyPr lIns="0" tIns="0" rIns="0" bIns="0" rtlCol="0" anchor="t">
            <a:spAutoFit/>
          </a:bodyPr>
          <a:lstStyle/>
          <a:p>
            <a:pPr>
              <a:lnSpc>
                <a:spcPts val="6310"/>
              </a:lnSpc>
            </a:pPr>
            <a:r>
              <a:rPr lang="en-US" sz="4510">
                <a:solidFill>
                  <a:srgbClr val="FFFFFF"/>
                </a:solidFill>
                <a:latin typeface="Poppins Light" panose="00000400000000000000"/>
              </a:rPr>
              <a:t>Travel and Hospitality:</a:t>
            </a:r>
          </a:p>
          <a:p>
            <a:pPr marL="563245" lvl="1" indent="-281940">
              <a:lnSpc>
                <a:spcPts val="3650"/>
              </a:lnSpc>
              <a:buFont typeface="Arial" panose="020B0604020202020204"/>
              <a:buChar char="•"/>
            </a:pPr>
            <a:r>
              <a:rPr lang="en-US" sz="2610">
                <a:solidFill>
                  <a:srgbClr val="FFFFFF"/>
                </a:solidFill>
                <a:latin typeface="Poppins Light" panose="00000400000000000000"/>
              </a:rPr>
              <a:t>Scenario: A travel agency utilizes a chatbot to assist customers with flight bookings, hotel reservations, and travel recommendations.</a:t>
            </a:r>
          </a:p>
          <a:p>
            <a:pPr marL="563245" lvl="1" indent="-281940">
              <a:lnSpc>
                <a:spcPts val="3650"/>
              </a:lnSpc>
              <a:buFont typeface="Arial" panose="020B0604020202020204"/>
              <a:buChar char="•"/>
            </a:pPr>
            <a:r>
              <a:rPr lang="en-US" sz="2610">
                <a:solidFill>
                  <a:srgbClr val="FFFFFF"/>
                </a:solidFill>
                <a:latin typeface="Poppins Light" panose="00000400000000000000"/>
              </a:rPr>
              <a:t>Benefits: Streamlined booking processes, personalized travel suggestions, and instant travel-related information.</a:t>
            </a:r>
          </a:p>
          <a:p>
            <a:pPr>
              <a:lnSpc>
                <a:spcPts val="6310"/>
              </a:lnSpc>
            </a:pPr>
            <a:r>
              <a:rPr lang="en-US" sz="4510">
                <a:solidFill>
                  <a:srgbClr val="FFFFFF"/>
                </a:solidFill>
                <a:latin typeface="Poppins Light" panose="00000400000000000000"/>
              </a:rPr>
              <a:t>Marketing and Sales:</a:t>
            </a:r>
          </a:p>
          <a:p>
            <a:pPr marL="563245" lvl="1" indent="-281940">
              <a:lnSpc>
                <a:spcPts val="3650"/>
              </a:lnSpc>
              <a:buFont typeface="Arial" panose="020B0604020202020204"/>
              <a:buChar char="•"/>
            </a:pPr>
            <a:r>
              <a:rPr lang="en-US" sz="2610">
                <a:solidFill>
                  <a:srgbClr val="FFFFFF"/>
                </a:solidFill>
                <a:latin typeface="Poppins Light" panose="00000400000000000000"/>
              </a:rPr>
              <a:t>Scenario: A company employs a chatbot to engage with website visitors, qualify leads, and provide product information.</a:t>
            </a:r>
          </a:p>
          <a:p>
            <a:pPr marL="563245" lvl="1" indent="-281940">
              <a:lnSpc>
                <a:spcPts val="3650"/>
              </a:lnSpc>
              <a:buFont typeface="Arial" panose="020B0604020202020204"/>
              <a:buChar char="•"/>
            </a:pPr>
            <a:r>
              <a:rPr lang="en-US" sz="2610">
                <a:solidFill>
                  <a:srgbClr val="FFFFFF"/>
                </a:solidFill>
                <a:latin typeface="Poppins Light" panose="00000400000000000000"/>
              </a:rPr>
              <a:t>Benefits: Lead generation, personalized marketing, and improved conversion rates.</a:t>
            </a:r>
          </a:p>
          <a:p>
            <a:pPr>
              <a:lnSpc>
                <a:spcPts val="6310"/>
              </a:lnSpc>
            </a:pPr>
            <a:r>
              <a:rPr lang="en-US" sz="4510">
                <a:solidFill>
                  <a:srgbClr val="FFFFFF"/>
                </a:solidFill>
                <a:latin typeface="Poppins Light" panose="00000400000000000000"/>
              </a:rPr>
              <a:t>Insurance:</a:t>
            </a:r>
          </a:p>
          <a:p>
            <a:pPr marL="563245" lvl="1" indent="-281940">
              <a:lnSpc>
                <a:spcPts val="3650"/>
              </a:lnSpc>
              <a:buFont typeface="Arial" panose="020B0604020202020204"/>
              <a:buChar char="•"/>
            </a:pPr>
            <a:r>
              <a:rPr lang="en-US" sz="2610">
                <a:solidFill>
                  <a:srgbClr val="FFFFFF"/>
                </a:solidFill>
                <a:latin typeface="Poppins Light" panose="00000400000000000000"/>
              </a:rPr>
              <a:t>Scenario: An insurance company employs a chatbot for policy inquiries, claims processing, and providing insurance quotes.</a:t>
            </a:r>
          </a:p>
          <a:p>
            <a:pPr marL="563245" lvl="1" indent="-281940">
              <a:lnSpc>
                <a:spcPts val="3650"/>
              </a:lnSpc>
              <a:buFont typeface="Arial" panose="020B0604020202020204"/>
              <a:buChar char="•"/>
            </a:pPr>
            <a:r>
              <a:rPr lang="en-US" sz="2610">
                <a:solidFill>
                  <a:srgbClr val="FFFFFF"/>
                </a:solidFill>
                <a:latin typeface="Poppins Light" panose="00000400000000000000"/>
              </a:rPr>
              <a:t>Benefits: Faster claims processing, personalized insurance advice, and improved customer satisfaction.</a:t>
            </a: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a:p>
            <a:pPr>
              <a:lnSpc>
                <a:spcPts val="2810"/>
              </a:lnSpc>
            </a:pPr>
            <a:endParaRPr lang="en-US" sz="2610">
              <a:solidFill>
                <a:srgbClr val="FFFFFF"/>
              </a:solidFill>
              <a:latin typeface="Poppins Light" panose="000004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9B60EB">
                <a:alpha val="100000"/>
              </a:srgbClr>
            </a:gs>
            <a:gs pos="50000">
              <a:srgbClr val="5527F5">
                <a:alpha val="100000"/>
              </a:srgbClr>
            </a:gs>
            <a:gs pos="100000">
              <a:srgbClr val="9B60EB">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740066" y="-360334"/>
            <a:ext cx="4817598" cy="4184142"/>
          </a:xfrm>
          <a:custGeom>
            <a:avLst/>
            <a:gdLst/>
            <a:ahLst/>
            <a:cxnLst/>
            <a:rect l="l" t="t" r="r" b="b"/>
            <a:pathLst>
              <a:path w="4817598" h="4184142">
                <a:moveTo>
                  <a:pt x="0" y="0"/>
                </a:moveTo>
                <a:lnTo>
                  <a:pt x="4817598" y="0"/>
                </a:lnTo>
                <a:lnTo>
                  <a:pt x="4817598" y="4184143"/>
                </a:lnTo>
                <a:lnTo>
                  <a:pt x="0" y="4184143"/>
                </a:lnTo>
                <a:lnTo>
                  <a:pt x="0" y="0"/>
                </a:lnTo>
                <a:close/>
              </a:path>
            </a:pathLst>
          </a:custGeom>
          <a:blipFill>
            <a:blip r:embed="rId2"/>
            <a:stretch>
              <a:fillRect/>
            </a:stretch>
          </a:blipFill>
        </p:spPr>
      </p:sp>
      <p:sp>
        <p:nvSpPr>
          <p:cNvPr id="3" name="Freeform 3"/>
          <p:cNvSpPr/>
          <p:nvPr/>
        </p:nvSpPr>
        <p:spPr>
          <a:xfrm>
            <a:off x="-1914841" y="-1784862"/>
            <a:ext cx="5101092" cy="4365182"/>
          </a:xfrm>
          <a:custGeom>
            <a:avLst/>
            <a:gdLst/>
            <a:ahLst/>
            <a:cxnLst/>
            <a:rect l="l" t="t" r="r" b="b"/>
            <a:pathLst>
              <a:path w="5101092" h="4365182">
                <a:moveTo>
                  <a:pt x="0" y="0"/>
                </a:moveTo>
                <a:lnTo>
                  <a:pt x="5101092" y="0"/>
                </a:lnTo>
                <a:lnTo>
                  <a:pt x="5101092" y="4365181"/>
                </a:lnTo>
                <a:lnTo>
                  <a:pt x="0" y="4365181"/>
                </a:lnTo>
                <a:lnTo>
                  <a:pt x="0" y="0"/>
                </a:lnTo>
                <a:close/>
              </a:path>
            </a:pathLst>
          </a:custGeom>
          <a:blipFill>
            <a:blip r:embed="rId3"/>
            <a:stretch>
              <a:fillRect/>
            </a:stretch>
          </a:blipFill>
        </p:spPr>
      </p:sp>
      <p:sp>
        <p:nvSpPr>
          <p:cNvPr id="4" name="Freeform 4"/>
          <p:cNvSpPr/>
          <p:nvPr/>
        </p:nvSpPr>
        <p:spPr>
          <a:xfrm>
            <a:off x="15601849" y="7100342"/>
            <a:ext cx="11495135" cy="4845199"/>
          </a:xfrm>
          <a:custGeom>
            <a:avLst/>
            <a:gdLst/>
            <a:ahLst/>
            <a:cxnLst/>
            <a:rect l="l" t="t" r="r" b="b"/>
            <a:pathLst>
              <a:path w="11495135" h="4845199">
                <a:moveTo>
                  <a:pt x="0" y="0"/>
                </a:moveTo>
                <a:lnTo>
                  <a:pt x="11495135" y="0"/>
                </a:lnTo>
                <a:lnTo>
                  <a:pt x="11495135" y="4845199"/>
                </a:lnTo>
                <a:lnTo>
                  <a:pt x="0" y="4845199"/>
                </a:lnTo>
                <a:lnTo>
                  <a:pt x="0" y="0"/>
                </a:lnTo>
                <a:close/>
              </a:path>
            </a:pathLst>
          </a:custGeom>
          <a:blipFill>
            <a:blip r:embed="rId4"/>
            <a:stretch>
              <a:fillRect/>
            </a:stretch>
          </a:blipFill>
        </p:spPr>
      </p:sp>
      <p:sp>
        <p:nvSpPr>
          <p:cNvPr id="5" name="Freeform 5"/>
          <p:cNvSpPr/>
          <p:nvPr/>
        </p:nvSpPr>
        <p:spPr>
          <a:xfrm rot="-1072226">
            <a:off x="-769537" y="6074699"/>
            <a:ext cx="2810484" cy="6367201"/>
          </a:xfrm>
          <a:custGeom>
            <a:avLst/>
            <a:gdLst/>
            <a:ahLst/>
            <a:cxnLst/>
            <a:rect l="l" t="t" r="r" b="b"/>
            <a:pathLst>
              <a:path w="2810484" h="6367201">
                <a:moveTo>
                  <a:pt x="0" y="0"/>
                </a:moveTo>
                <a:lnTo>
                  <a:pt x="2810484" y="0"/>
                </a:lnTo>
                <a:lnTo>
                  <a:pt x="2810484" y="6367202"/>
                </a:lnTo>
                <a:lnTo>
                  <a:pt x="0" y="6367202"/>
                </a:lnTo>
                <a:lnTo>
                  <a:pt x="0" y="0"/>
                </a:lnTo>
                <a:close/>
              </a:path>
            </a:pathLst>
          </a:custGeom>
          <a:blipFill>
            <a:blip r:embed="rId5"/>
            <a:stretch>
              <a:fillRect/>
            </a:stretch>
          </a:blipFill>
        </p:spPr>
      </p:sp>
      <p:sp>
        <p:nvSpPr>
          <p:cNvPr id="6" name="Freeform 6"/>
          <p:cNvSpPr/>
          <p:nvPr/>
        </p:nvSpPr>
        <p:spPr>
          <a:xfrm>
            <a:off x="6268696" y="2268196"/>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6"/>
            <a:stretch>
              <a:fillRect/>
            </a:stretch>
          </a:blipFill>
        </p:spPr>
      </p:sp>
      <p:sp>
        <p:nvSpPr>
          <p:cNvPr id="7" name="Freeform 7"/>
          <p:cNvSpPr/>
          <p:nvPr/>
        </p:nvSpPr>
        <p:spPr>
          <a:xfrm>
            <a:off x="6421096" y="2420596"/>
            <a:ext cx="5750608" cy="5750608"/>
          </a:xfrm>
          <a:custGeom>
            <a:avLst/>
            <a:gdLst/>
            <a:ahLst/>
            <a:cxnLst/>
            <a:rect l="l" t="t" r="r" b="b"/>
            <a:pathLst>
              <a:path w="5750608" h="5750608">
                <a:moveTo>
                  <a:pt x="0" y="0"/>
                </a:moveTo>
                <a:lnTo>
                  <a:pt x="5750608" y="0"/>
                </a:lnTo>
                <a:lnTo>
                  <a:pt x="5750608" y="5750608"/>
                </a:lnTo>
                <a:lnTo>
                  <a:pt x="0" y="5750608"/>
                </a:lnTo>
                <a:lnTo>
                  <a:pt x="0" y="0"/>
                </a:lnTo>
                <a:close/>
              </a:path>
            </a:pathLst>
          </a:custGeom>
          <a:blipFill>
            <a:blip r:embed="rId6"/>
            <a:stretch>
              <a:fillRect/>
            </a:stretch>
          </a:blipFill>
        </p:spPr>
      </p:sp>
      <p:sp>
        <p:nvSpPr>
          <p:cNvPr id="8" name="Freeform 8"/>
          <p:cNvSpPr/>
          <p:nvPr/>
        </p:nvSpPr>
        <p:spPr>
          <a:xfrm>
            <a:off x="0" y="574074"/>
            <a:ext cx="18810666" cy="9712926"/>
          </a:xfrm>
          <a:custGeom>
            <a:avLst/>
            <a:gdLst/>
            <a:ahLst/>
            <a:cxnLst/>
            <a:rect l="l" t="t" r="r" b="b"/>
            <a:pathLst>
              <a:path w="18810666" h="9712926">
                <a:moveTo>
                  <a:pt x="0" y="0"/>
                </a:moveTo>
                <a:lnTo>
                  <a:pt x="18810666" y="0"/>
                </a:lnTo>
                <a:lnTo>
                  <a:pt x="18810666" y="9712926"/>
                </a:lnTo>
                <a:lnTo>
                  <a:pt x="0" y="9712926"/>
                </a:lnTo>
                <a:lnTo>
                  <a:pt x="0" y="0"/>
                </a:lnTo>
                <a:close/>
              </a:path>
            </a:pathLst>
          </a:custGeom>
          <a:blipFill>
            <a:blip r:embed="rId7"/>
            <a:stretch>
              <a:fillRect t="-4523" b="-4523"/>
            </a:stretch>
          </a:blipFill>
        </p:spPr>
      </p:sp>
      <p:sp>
        <p:nvSpPr>
          <p:cNvPr id="9" name="TextBox 9"/>
          <p:cNvSpPr txBox="1"/>
          <p:nvPr/>
        </p:nvSpPr>
        <p:spPr>
          <a:xfrm>
            <a:off x="5642986" y="864453"/>
            <a:ext cx="7678893" cy="961802"/>
          </a:xfrm>
          <a:prstGeom prst="rect">
            <a:avLst/>
          </a:prstGeom>
        </p:spPr>
        <p:txBody>
          <a:bodyPr lIns="0" tIns="0" rIns="0" bIns="0" rtlCol="0" anchor="t">
            <a:spAutoFit/>
          </a:bodyPr>
          <a:lstStyle/>
          <a:p>
            <a:pPr marL="0" lvl="0" indent="0" algn="ctr">
              <a:lnSpc>
                <a:spcPts val="7490"/>
              </a:lnSpc>
              <a:spcBef>
                <a:spcPct val="0"/>
              </a:spcBef>
            </a:pPr>
            <a:r>
              <a:rPr lang="en-US" sz="10405" dirty="0">
                <a:solidFill>
                  <a:schemeClr val="bg1"/>
                </a:solidFill>
                <a:latin typeface="Computer Says No" panose="00000400000000000000"/>
              </a:rPr>
              <a:t>TYPES OF CHATBOT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41069">
                <a:alpha val="100000"/>
              </a:srgbClr>
            </a:gs>
            <a:gs pos="50000">
              <a:srgbClr val="5527F5">
                <a:alpha val="100000"/>
              </a:srgbClr>
            </a:gs>
            <a:gs pos="100000">
              <a:srgbClr val="131FA8">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1830357" y="-902150"/>
            <a:ext cx="6173053" cy="2601942"/>
          </a:xfrm>
          <a:custGeom>
            <a:avLst/>
            <a:gdLst/>
            <a:ahLst/>
            <a:cxnLst/>
            <a:rect l="l" t="t" r="r" b="b"/>
            <a:pathLst>
              <a:path w="6173053" h="2601942">
                <a:moveTo>
                  <a:pt x="0" y="0"/>
                </a:moveTo>
                <a:lnTo>
                  <a:pt x="6173052" y="0"/>
                </a:lnTo>
                <a:lnTo>
                  <a:pt x="6173052" y="2601941"/>
                </a:lnTo>
                <a:lnTo>
                  <a:pt x="0" y="2601941"/>
                </a:lnTo>
                <a:lnTo>
                  <a:pt x="0" y="0"/>
                </a:lnTo>
                <a:close/>
              </a:path>
            </a:pathLst>
          </a:custGeom>
          <a:blipFill>
            <a:blip r:embed="rId2"/>
            <a:stretch>
              <a:fillRect/>
            </a:stretch>
          </a:blipFill>
        </p:spPr>
      </p:sp>
      <p:sp>
        <p:nvSpPr>
          <p:cNvPr id="3" name="Freeform 3"/>
          <p:cNvSpPr/>
          <p:nvPr/>
        </p:nvSpPr>
        <p:spPr>
          <a:xfrm rot="3091052">
            <a:off x="-1684467" y="5508041"/>
            <a:ext cx="6638823" cy="5976180"/>
          </a:xfrm>
          <a:custGeom>
            <a:avLst/>
            <a:gdLst/>
            <a:ahLst/>
            <a:cxnLst/>
            <a:rect l="l" t="t" r="r" b="b"/>
            <a:pathLst>
              <a:path w="6638823" h="5976180">
                <a:moveTo>
                  <a:pt x="0" y="0"/>
                </a:moveTo>
                <a:lnTo>
                  <a:pt x="6638824" y="0"/>
                </a:lnTo>
                <a:lnTo>
                  <a:pt x="6638824" y="5976180"/>
                </a:lnTo>
                <a:lnTo>
                  <a:pt x="0" y="5976180"/>
                </a:lnTo>
                <a:lnTo>
                  <a:pt x="0" y="0"/>
                </a:lnTo>
                <a:close/>
              </a:path>
            </a:pathLst>
          </a:custGeom>
          <a:blipFill>
            <a:blip r:embed="rId3"/>
            <a:stretch>
              <a:fillRect/>
            </a:stretch>
          </a:blipFill>
        </p:spPr>
      </p:sp>
      <p:sp>
        <p:nvSpPr>
          <p:cNvPr id="4" name="Freeform 4"/>
          <p:cNvSpPr/>
          <p:nvPr/>
        </p:nvSpPr>
        <p:spPr>
          <a:xfrm>
            <a:off x="255266" y="4038286"/>
            <a:ext cx="17602582" cy="5220014"/>
          </a:xfrm>
          <a:custGeom>
            <a:avLst/>
            <a:gdLst/>
            <a:ahLst/>
            <a:cxnLst/>
            <a:rect l="l" t="t" r="r" b="b"/>
            <a:pathLst>
              <a:path w="17602582" h="5220014">
                <a:moveTo>
                  <a:pt x="0" y="0"/>
                </a:moveTo>
                <a:lnTo>
                  <a:pt x="17602582" y="0"/>
                </a:lnTo>
                <a:lnTo>
                  <a:pt x="17602582" y="5220014"/>
                </a:lnTo>
                <a:lnTo>
                  <a:pt x="0" y="5220014"/>
                </a:lnTo>
                <a:lnTo>
                  <a:pt x="0" y="0"/>
                </a:lnTo>
                <a:close/>
              </a:path>
            </a:pathLst>
          </a:custGeom>
          <a:blipFill>
            <a:blip r:embed="rId4"/>
            <a:stretch>
              <a:fillRect l="-936" t="-2597" r="-936"/>
            </a:stretch>
          </a:blipFill>
        </p:spPr>
      </p:sp>
      <p:sp>
        <p:nvSpPr>
          <p:cNvPr id="5" name="TextBox 5"/>
          <p:cNvSpPr txBox="1"/>
          <p:nvPr/>
        </p:nvSpPr>
        <p:spPr>
          <a:xfrm>
            <a:off x="3382852" y="640452"/>
            <a:ext cx="12211286" cy="3154710"/>
          </a:xfrm>
          <a:prstGeom prst="rect">
            <a:avLst/>
          </a:prstGeom>
        </p:spPr>
        <p:txBody>
          <a:bodyPr lIns="0" tIns="0" rIns="0" bIns="0" rtlCol="0" anchor="t">
            <a:spAutoFit/>
          </a:bodyPr>
          <a:lstStyle/>
          <a:p>
            <a:pPr marL="0" lvl="0" indent="0" algn="ctr">
              <a:lnSpc>
                <a:spcPts val="12325"/>
              </a:lnSpc>
              <a:spcBef>
                <a:spcPct val="0"/>
              </a:spcBef>
            </a:pPr>
            <a:r>
              <a:rPr lang="en-US" sz="17120" dirty="0">
                <a:solidFill>
                  <a:schemeClr val="bg1"/>
                </a:solidFill>
                <a:latin typeface="Computer Says No" panose="00000400000000000000"/>
              </a:rPr>
              <a:t>HOW DOES IT WORKS?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1131</Words>
  <Application>Microsoft Office PowerPoint</Application>
  <PresentationFormat>Custom</PresentationFormat>
  <Paragraphs>181</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Poppins</vt:lpstr>
      <vt:lpstr>Calibri</vt:lpstr>
      <vt:lpstr>Poppins Light</vt:lpstr>
      <vt:lpstr>Computer Says No</vt:lpstr>
      <vt:lpstr>Poppins Bold</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chatbot</dc:title>
  <dc:creator>SHOBA RANI</dc:creator>
  <cp:lastModifiedBy>shobha rani</cp:lastModifiedBy>
  <cp:revision>4</cp:revision>
  <dcterms:created xsi:type="dcterms:W3CDTF">2006-08-16T00:00:00Z</dcterms:created>
  <dcterms:modified xsi:type="dcterms:W3CDTF">2024-10-16T13:54:37Z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0650935B8D934332891678569BF5D96E_13</vt:lpwstr>
  </property>
  <property fmtid="{D5CDD505-2E9C-101B-9397-08002B2CF9AE}" pid="3" name="KSOProductBuildVer">
    <vt:lpwstr>1033-12.2.0.18283</vt:lpwstr>
  </property>
</Properties>
</file>